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116"/>
  </p:notesMasterIdLst>
  <p:sldIdLst>
    <p:sldId id="895" r:id="rId2"/>
    <p:sldId id="939" r:id="rId3"/>
    <p:sldId id="1048" r:id="rId4"/>
    <p:sldId id="773" r:id="rId5"/>
    <p:sldId id="1135" r:id="rId6"/>
    <p:sldId id="1049" r:id="rId7"/>
    <p:sldId id="1052" r:id="rId8"/>
    <p:sldId id="1057" r:id="rId9"/>
    <p:sldId id="1056" r:id="rId10"/>
    <p:sldId id="1054" r:id="rId11"/>
    <p:sldId id="1069" r:id="rId12"/>
    <p:sldId id="1055" r:id="rId13"/>
    <p:sldId id="1053" r:id="rId14"/>
    <p:sldId id="1140" r:id="rId15"/>
    <p:sldId id="1141" r:id="rId16"/>
    <p:sldId id="1142" r:id="rId17"/>
    <p:sldId id="1150" r:id="rId18"/>
    <p:sldId id="1143" r:id="rId19"/>
    <p:sldId id="1070" r:id="rId20"/>
    <p:sldId id="1066" r:id="rId21"/>
    <p:sldId id="1144" r:id="rId22"/>
    <p:sldId id="956" r:id="rId23"/>
    <p:sldId id="957" r:id="rId24"/>
    <p:sldId id="958" r:id="rId25"/>
    <p:sldId id="1079" r:id="rId26"/>
    <p:sldId id="1080" r:id="rId27"/>
    <p:sldId id="1081" r:id="rId28"/>
    <p:sldId id="1145" r:id="rId29"/>
    <p:sldId id="1083" r:id="rId30"/>
    <p:sldId id="1086" r:id="rId31"/>
    <p:sldId id="1087" r:id="rId32"/>
    <p:sldId id="1082" r:id="rId33"/>
    <p:sldId id="964" r:id="rId34"/>
    <p:sldId id="965" r:id="rId35"/>
    <p:sldId id="1023" r:id="rId36"/>
    <p:sldId id="1024" r:id="rId37"/>
    <p:sldId id="1025" r:id="rId38"/>
    <p:sldId id="1026" r:id="rId39"/>
    <p:sldId id="1027" r:id="rId40"/>
    <p:sldId id="1029" r:id="rId41"/>
    <p:sldId id="1031" r:id="rId42"/>
    <p:sldId id="1061" r:id="rId43"/>
    <p:sldId id="1111" r:id="rId44"/>
    <p:sldId id="1088" r:id="rId45"/>
    <p:sldId id="1090" r:id="rId46"/>
    <p:sldId id="1091" r:id="rId47"/>
    <p:sldId id="1092" r:id="rId48"/>
    <p:sldId id="1093" r:id="rId49"/>
    <p:sldId id="1094" r:id="rId50"/>
    <p:sldId id="1095" r:id="rId51"/>
    <p:sldId id="969" r:id="rId52"/>
    <p:sldId id="1147" r:id="rId53"/>
    <p:sldId id="1146" r:id="rId54"/>
    <p:sldId id="1097" r:id="rId55"/>
    <p:sldId id="1098" r:id="rId56"/>
    <p:sldId id="1099" r:id="rId57"/>
    <p:sldId id="1101" r:id="rId58"/>
    <p:sldId id="1103" r:id="rId59"/>
    <p:sldId id="1100" r:id="rId60"/>
    <p:sldId id="1108" r:id="rId61"/>
    <p:sldId id="1148" r:id="rId62"/>
    <p:sldId id="1105" r:id="rId63"/>
    <p:sldId id="1106" r:id="rId64"/>
    <p:sldId id="1107" r:id="rId65"/>
    <p:sldId id="1109" r:id="rId66"/>
    <p:sldId id="1110" r:id="rId67"/>
    <p:sldId id="967" r:id="rId68"/>
    <p:sldId id="944" r:id="rId69"/>
    <p:sldId id="970" r:id="rId70"/>
    <p:sldId id="945" r:id="rId71"/>
    <p:sldId id="1112" r:id="rId72"/>
    <p:sldId id="971" r:id="rId73"/>
    <p:sldId id="984" r:id="rId74"/>
    <p:sldId id="1033" r:id="rId75"/>
    <p:sldId id="1113" r:id="rId76"/>
    <p:sldId id="1115" r:id="rId77"/>
    <p:sldId id="1116" r:id="rId78"/>
    <p:sldId id="1149" r:id="rId79"/>
    <p:sldId id="1017" r:id="rId80"/>
    <p:sldId id="985" r:id="rId81"/>
    <p:sldId id="986" r:id="rId82"/>
    <p:sldId id="1117" r:id="rId83"/>
    <p:sldId id="1118" r:id="rId84"/>
    <p:sldId id="1119" r:id="rId85"/>
    <p:sldId id="1120" r:id="rId86"/>
    <p:sldId id="1121" r:id="rId87"/>
    <p:sldId id="1122" r:id="rId88"/>
    <p:sldId id="1123" r:id="rId89"/>
    <p:sldId id="1124" r:id="rId90"/>
    <p:sldId id="1125" r:id="rId91"/>
    <p:sldId id="1126" r:id="rId92"/>
    <p:sldId id="1127" r:id="rId93"/>
    <p:sldId id="1128" r:id="rId94"/>
    <p:sldId id="1129" r:id="rId95"/>
    <p:sldId id="1130" r:id="rId96"/>
    <p:sldId id="1132" r:id="rId97"/>
    <p:sldId id="1133" r:id="rId98"/>
    <p:sldId id="1134" r:id="rId99"/>
    <p:sldId id="988" r:id="rId100"/>
    <p:sldId id="990" r:id="rId101"/>
    <p:sldId id="989" r:id="rId102"/>
    <p:sldId id="991" r:id="rId103"/>
    <p:sldId id="1021" r:id="rId104"/>
    <p:sldId id="992" r:id="rId105"/>
    <p:sldId id="993" r:id="rId106"/>
    <p:sldId id="994" r:id="rId107"/>
    <p:sldId id="995" r:id="rId108"/>
    <p:sldId id="996" r:id="rId109"/>
    <p:sldId id="997" r:id="rId110"/>
    <p:sldId id="998" r:id="rId111"/>
    <p:sldId id="999" r:id="rId112"/>
    <p:sldId id="1006" r:id="rId113"/>
    <p:sldId id="1071" r:id="rId114"/>
    <p:sldId id="796" r:id="rId115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895"/>
            <p14:sldId id="939"/>
            <p14:sldId id="1048"/>
            <p14:sldId id="773"/>
            <p14:sldId id="1135"/>
            <p14:sldId id="1049"/>
            <p14:sldId id="1052"/>
            <p14:sldId id="1057"/>
            <p14:sldId id="1056"/>
            <p14:sldId id="1054"/>
            <p14:sldId id="1069"/>
            <p14:sldId id="1055"/>
            <p14:sldId id="1053"/>
            <p14:sldId id="1140"/>
            <p14:sldId id="1141"/>
            <p14:sldId id="1142"/>
            <p14:sldId id="1150"/>
            <p14:sldId id="1143"/>
            <p14:sldId id="1070"/>
            <p14:sldId id="1066"/>
            <p14:sldId id="1144"/>
            <p14:sldId id="956"/>
            <p14:sldId id="957"/>
            <p14:sldId id="958"/>
            <p14:sldId id="1079"/>
            <p14:sldId id="1080"/>
            <p14:sldId id="1081"/>
            <p14:sldId id="1145"/>
            <p14:sldId id="1083"/>
            <p14:sldId id="1086"/>
            <p14:sldId id="1087"/>
            <p14:sldId id="1082"/>
            <p14:sldId id="964"/>
            <p14:sldId id="965"/>
            <p14:sldId id="1023"/>
            <p14:sldId id="1024"/>
            <p14:sldId id="1025"/>
            <p14:sldId id="1026"/>
            <p14:sldId id="1027"/>
            <p14:sldId id="1029"/>
            <p14:sldId id="1031"/>
            <p14:sldId id="1061"/>
            <p14:sldId id="1111"/>
            <p14:sldId id="1088"/>
            <p14:sldId id="1090"/>
            <p14:sldId id="1091"/>
            <p14:sldId id="1092"/>
            <p14:sldId id="1093"/>
            <p14:sldId id="1094"/>
            <p14:sldId id="1095"/>
            <p14:sldId id="969"/>
            <p14:sldId id="1147"/>
            <p14:sldId id="1146"/>
            <p14:sldId id="1097"/>
            <p14:sldId id="1098"/>
            <p14:sldId id="1099"/>
            <p14:sldId id="1101"/>
            <p14:sldId id="1103"/>
            <p14:sldId id="1100"/>
            <p14:sldId id="1108"/>
            <p14:sldId id="1148"/>
            <p14:sldId id="1105"/>
            <p14:sldId id="1106"/>
            <p14:sldId id="1107"/>
            <p14:sldId id="1109"/>
            <p14:sldId id="1110"/>
            <p14:sldId id="967"/>
            <p14:sldId id="944"/>
            <p14:sldId id="970"/>
            <p14:sldId id="945"/>
            <p14:sldId id="1112"/>
            <p14:sldId id="971"/>
            <p14:sldId id="984"/>
            <p14:sldId id="1033"/>
            <p14:sldId id="1113"/>
            <p14:sldId id="1115"/>
            <p14:sldId id="1116"/>
            <p14:sldId id="1149"/>
            <p14:sldId id="1017"/>
            <p14:sldId id="985"/>
            <p14:sldId id="986"/>
            <p14:sldId id="1117"/>
            <p14:sldId id="1118"/>
            <p14:sldId id="1119"/>
            <p14:sldId id="1120"/>
            <p14:sldId id="1121"/>
            <p14:sldId id="1122"/>
            <p14:sldId id="1123"/>
            <p14:sldId id="1124"/>
            <p14:sldId id="1125"/>
            <p14:sldId id="1126"/>
            <p14:sldId id="1127"/>
            <p14:sldId id="1128"/>
            <p14:sldId id="1129"/>
            <p14:sldId id="1130"/>
            <p14:sldId id="1132"/>
            <p14:sldId id="1133"/>
            <p14:sldId id="1134"/>
            <p14:sldId id="988"/>
            <p14:sldId id="990"/>
            <p14:sldId id="989"/>
            <p14:sldId id="991"/>
            <p14:sldId id="1021"/>
            <p14:sldId id="992"/>
            <p14:sldId id="993"/>
            <p14:sldId id="994"/>
            <p14:sldId id="995"/>
            <p14:sldId id="996"/>
            <p14:sldId id="997"/>
            <p14:sldId id="998"/>
            <p14:sldId id="999"/>
            <p14:sldId id="1006"/>
            <p14:sldId id="1071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EBE9"/>
    <a:srgbClr val="1778B8"/>
    <a:srgbClr val="36544F"/>
    <a:srgbClr val="B04432"/>
    <a:srgbClr val="FB8E20"/>
    <a:srgbClr val="9E60B8"/>
    <a:srgbClr val="3E729D"/>
    <a:srgbClr val="41719C"/>
    <a:srgbClr val="5AB88F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406"/>
    <p:restoredTop sz="96911" autoAdjust="0"/>
  </p:normalViewPr>
  <p:slideViewPr>
    <p:cSldViewPr snapToGrid="0" snapToObjects="1">
      <p:cViewPr varScale="1">
        <p:scale>
          <a:sx n="163" d="100"/>
          <a:sy n="163" d="100"/>
        </p:scale>
        <p:origin x="200" y="21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presProps" Target="presProps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viewProps" Target="viewProp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/Relationships>
</file>

<file path=ppt/media/image1.tiff>
</file>

<file path=ppt/media/image10.png>
</file>

<file path=ppt/media/image11.png>
</file>

<file path=ppt/media/image12.png>
</file>

<file path=ppt/media/image13.png>
</file>

<file path=ppt/media/image14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12.05.20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2473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api/posts/" TargetMode="Externa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DE6E8811-5641-F746-A596-4FBCA02752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62" y="0"/>
            <a:ext cx="9883675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2" y="1"/>
            <a:ext cx="9939486" cy="6341372"/>
          </a:xfrm>
          <a:prstGeom prst="rect">
            <a:avLst/>
          </a:prstGeom>
          <a:solidFill>
            <a:srgbClr val="D4EBE9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511262" y="371338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341373"/>
            <a:ext cx="9928323" cy="51662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416489"/>
            <a:ext cx="9906000" cy="418885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OOSE Abendvortrag Online | Mai 2020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615420" y="5663142"/>
            <a:ext cx="3598771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sz="1400" b="1" dirty="0" err="1">
                <a:solidFill>
                  <a:srgbClr val="36544F"/>
                </a:solidFill>
              </a:rPr>
              <a:t>Slides</a:t>
            </a:r>
            <a:r>
              <a:rPr lang="de-DE" sz="1400" b="1" dirty="0">
                <a:solidFill>
                  <a:srgbClr val="36544F"/>
                </a:solidFill>
              </a:rPr>
              <a:t>: https://</a:t>
            </a:r>
            <a:r>
              <a:rPr lang="de-DE" sz="1400" b="1" dirty="0" err="1">
                <a:solidFill>
                  <a:srgbClr val="36544F"/>
                </a:solidFill>
              </a:rPr>
              <a:t>nils.buzz</a:t>
            </a:r>
            <a:r>
              <a:rPr lang="de-DE" sz="1400" b="1" dirty="0">
                <a:solidFill>
                  <a:srgbClr val="36544F"/>
                </a:solidFill>
              </a:rPr>
              <a:t>/oose2020-react-state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511262" y="881397"/>
            <a:ext cx="2705195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9E60B8"/>
                </a:solidFill>
                <a:latin typeface="Montserrat" charset="0"/>
              </a:rPr>
              <a:t>State </a:t>
            </a:r>
            <a:r>
              <a:rPr lang="de-DE" sz="2400" b="1" dirty="0" err="1">
                <a:solidFill>
                  <a:srgbClr val="9E60B8"/>
                </a:solidFill>
                <a:latin typeface="Montserrat" charset="0"/>
              </a:rPr>
              <a:t>of</a:t>
            </a:r>
            <a:r>
              <a:rPr lang="de-DE" sz="2400" b="1" dirty="0">
                <a:solidFill>
                  <a:srgbClr val="9E60B8"/>
                </a:solidFill>
                <a:latin typeface="Montserrat" charset="0"/>
              </a:rPr>
              <a:t> </a:t>
            </a:r>
            <a:r>
              <a:rPr lang="de-DE" sz="2400" b="1" dirty="0" err="1">
                <a:solidFill>
                  <a:srgbClr val="9E60B8"/>
                </a:solidFill>
                <a:latin typeface="Montserrat" charset="0"/>
              </a:rPr>
              <a:t>the</a:t>
            </a:r>
            <a:r>
              <a:rPr lang="de-DE" sz="2400" b="1" dirty="0">
                <a:solidFill>
                  <a:srgbClr val="9E60B8"/>
                </a:solidFill>
                <a:latin typeface="Montserrat" charset="0"/>
              </a:rPr>
              <a:t> Art</a:t>
            </a:r>
            <a:endParaRPr lang="de-DE" sz="2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44E7402-650D-FF47-B694-CDC4CBCCE966}"/>
              </a:ext>
            </a:extLst>
          </p:cNvPr>
          <p:cNvSpPr/>
          <p:nvPr/>
        </p:nvSpPr>
        <p:spPr>
          <a:xfrm>
            <a:off x="511262" y="2478179"/>
            <a:ext cx="3843762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in React Anwendungen</a:t>
            </a:r>
            <a:endParaRPr lang="de-DE" sz="2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E3240D16-1DAD-5F42-A500-877A1C5BD4CE}"/>
              </a:ext>
            </a:extLst>
          </p:cNvPr>
          <p:cNvSpPr/>
          <p:nvPr/>
        </p:nvSpPr>
        <p:spPr>
          <a:xfrm>
            <a:off x="511262" y="1537138"/>
            <a:ext cx="8300925" cy="940391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54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Zustandsmanagement</a:t>
            </a:r>
            <a:endParaRPr lang="de-DE" sz="32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545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Beispiele Für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Global oder lokal? Liste mit Blog-Posts ("</a:t>
            </a:r>
            <a:r>
              <a:rPr lang="de-DE" dirty="0" err="1"/>
              <a:t>Summaries</a:t>
            </a:r>
            <a:r>
              <a:rPr lang="de-DE" dirty="0"/>
              <a:t>")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0C4153E-3D1F-1347-B02D-088563BB4A7A}"/>
              </a:ext>
            </a:extLst>
          </p:cNvPr>
          <p:cNvSpPr txBox="1"/>
          <p:nvPr/>
        </p:nvSpPr>
        <p:spPr>
          <a:xfrm>
            <a:off x="1097280" y="-2226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C84F06-0ACD-0447-983C-734933B32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418" y="1508777"/>
            <a:ext cx="5888491" cy="508235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2609B9A9-FA1D-5E47-A54B-8B4B2E679DA4}"/>
              </a:ext>
            </a:extLst>
          </p:cNvPr>
          <p:cNvSpPr/>
          <p:nvPr/>
        </p:nvSpPr>
        <p:spPr>
          <a:xfrm>
            <a:off x="406441" y="2759103"/>
            <a:ext cx="4253023" cy="3768918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29461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55291145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Getypter Zugriff auf globalen Zustand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useSelector</a:t>
            </a:r>
            <a:r>
              <a:rPr lang="de-DE" b="0" dirty="0">
                <a:solidFill>
                  <a:srgbClr val="36544F"/>
                </a:solidFill>
              </a:rPr>
              <a:t> kann Typ-Parameter entgegen nehmen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385073" y="2702222"/>
            <a:ext cx="91358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52921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Getypter Zugriff auf globalen Zustand</a:t>
            </a:r>
          </a:p>
          <a:p>
            <a:r>
              <a:rPr lang="de-DE" b="0" dirty="0">
                <a:solidFill>
                  <a:srgbClr val="36544F"/>
                </a:solidFill>
              </a:rPr>
              <a:t>Beispiel: Custom Hook für </a:t>
            </a:r>
            <a:r>
              <a:rPr lang="de-DE" b="0" dirty="0" err="1">
                <a:solidFill>
                  <a:srgbClr val="36544F"/>
                </a:solidFill>
              </a:rPr>
              <a:t>useSelector</a:t>
            </a:r>
            <a:r>
              <a:rPr lang="de-DE" b="0" dirty="0">
                <a:solidFill>
                  <a:srgbClr val="36544F"/>
                </a:solidFill>
              </a:rPr>
              <a:t> mit </a:t>
            </a:r>
            <a:r>
              <a:rPr lang="de-DE" b="0" dirty="0" err="1">
                <a:solidFill>
                  <a:srgbClr val="36544F"/>
                </a:solidFill>
              </a:rPr>
              <a:t>AppState</a:t>
            </a:r>
            <a:r>
              <a:rPr lang="de-DE" b="0" dirty="0">
                <a:solidFill>
                  <a:srgbClr val="36544F"/>
                </a:solidFill>
              </a:rPr>
              <a:t> (leicht vereinfacht)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203200" y="2228671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Kann in der kompletten Anwendung verwendet werden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useAppSelector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&lt;R&gt;(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=&gt; R): R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ist hier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AppState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useAppSelector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84931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Typ für des globalen Zustands kann abgeleitet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Jede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liefert Teilzustand zurück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combineReducers</a:t>
            </a:r>
            <a:r>
              <a:rPr lang="de-DE" b="0" dirty="0">
                <a:solidFill>
                  <a:srgbClr val="36544F"/>
                </a:solidFill>
              </a:rPr>
              <a:t> verbindet sie zu Gesamt-Zustand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385073" y="3800615"/>
            <a:ext cx="91358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rootReducer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combineReducers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postsReducer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AppState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ReturnType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typeof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rootReducer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</p:txBody>
      </p:sp>
    </p:spTree>
    <p:extLst>
      <p:ext uri="{BB962C8B-B14F-4D97-AF65-F5344CB8AC3E}">
        <p14:creationId xmlns:p14="http://schemas.microsoft.com/office/powerpoint/2010/main" val="1990300699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 </a:t>
            </a:r>
            <a:r>
              <a:rPr lang="de-DE" dirty="0" err="1"/>
              <a:t>Creators</a:t>
            </a:r>
            <a:r>
              <a:rPr lang="de-DE" dirty="0"/>
              <a:t> noch zeitgemäß?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getypte Actions mit </a:t>
            </a:r>
            <a:r>
              <a:rPr lang="de-DE" b="0" dirty="0" err="1">
                <a:solidFill>
                  <a:srgbClr val="36544F"/>
                </a:solidFill>
              </a:rPr>
              <a:t>useDispatch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252617978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 </a:t>
            </a:r>
            <a:r>
              <a:rPr lang="de-DE" dirty="0" err="1"/>
              <a:t>Creators</a:t>
            </a:r>
            <a:r>
              <a:rPr lang="de-DE" dirty="0"/>
              <a:t> noch zeitgemäß?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getypte Actions mit </a:t>
            </a:r>
            <a:r>
              <a:rPr lang="de-DE" b="0" dirty="0" err="1">
                <a:solidFill>
                  <a:srgbClr val="36544F"/>
                </a:solidFill>
              </a:rPr>
              <a:t>useDispatch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203200" y="2228671"/>
            <a:ext cx="91358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type: "LOGIN",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type: "LOGOUT"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AppActions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|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112473569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 </a:t>
            </a:r>
            <a:r>
              <a:rPr lang="de-DE" dirty="0" err="1"/>
              <a:t>Creators</a:t>
            </a:r>
            <a:r>
              <a:rPr lang="de-DE" dirty="0"/>
              <a:t> noch zeitgemäß?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getypte Actions mit </a:t>
            </a:r>
            <a:r>
              <a:rPr lang="de-DE" b="0" dirty="0" err="1">
                <a:solidFill>
                  <a:srgbClr val="36544F"/>
                </a:solidFill>
              </a:rPr>
              <a:t>useDispatch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203200" y="2228671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AppActions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erlaubt: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type: "LOGIN",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"Klaus",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"Secret"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32174618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 </a:t>
            </a:r>
            <a:r>
              <a:rPr lang="de-DE" dirty="0" err="1"/>
              <a:t>Creators</a:t>
            </a:r>
            <a:r>
              <a:rPr lang="de-DE" dirty="0"/>
              <a:t> noch zeitgemäß?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getypte Actions mit </a:t>
            </a:r>
            <a:r>
              <a:rPr lang="de-DE" b="0" dirty="0" err="1">
                <a:solidFill>
                  <a:srgbClr val="36544F"/>
                </a:solidFill>
              </a:rPr>
              <a:t>useDispatch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203200" y="2228671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AppActions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erlaubt: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type: "LOGIN",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"Klaus",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"Secret"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Fehler: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type: "DO_LOGIN",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"Klaus",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"Secret"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7417128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 </a:t>
            </a:r>
            <a:r>
              <a:rPr lang="de-DE" dirty="0" err="1"/>
              <a:t>Creators</a:t>
            </a:r>
            <a:r>
              <a:rPr lang="de-DE" dirty="0"/>
              <a:t> noch zeitgemäß?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Custom Hook für </a:t>
            </a:r>
            <a:r>
              <a:rPr lang="de-DE" b="0" dirty="0" err="1">
                <a:solidFill>
                  <a:srgbClr val="36544F"/>
                </a:solidFill>
              </a:rPr>
              <a:t>useDispatch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203200" y="2228671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useAppDispatch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AppActions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useAppDispatch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75415548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 </a:t>
            </a:r>
            <a:r>
              <a:rPr lang="de-DE" dirty="0" err="1"/>
              <a:t>Creators</a:t>
            </a:r>
            <a:r>
              <a:rPr lang="de-DE" dirty="0"/>
              <a:t> noch zeitgemäß? </a:t>
            </a:r>
          </a:p>
          <a:p>
            <a:r>
              <a:rPr lang="de-DE" b="0" dirty="0">
                <a:solidFill>
                  <a:srgbClr val="36544F"/>
                </a:solidFill>
              </a:rPr>
              <a:t>Durch </a:t>
            </a:r>
            <a:r>
              <a:rPr lang="de-DE" b="0" dirty="0" err="1">
                <a:solidFill>
                  <a:srgbClr val="36544F"/>
                </a:solidFill>
              </a:rPr>
              <a:t>typisierung</a:t>
            </a:r>
            <a:r>
              <a:rPr lang="de-DE" b="0" dirty="0">
                <a:solidFill>
                  <a:srgbClr val="36544F"/>
                </a:solidFill>
              </a:rPr>
              <a:t> könnten Action </a:t>
            </a:r>
            <a:r>
              <a:rPr lang="de-DE" b="0" dirty="0" err="1">
                <a:solidFill>
                  <a:srgbClr val="36544F"/>
                </a:solidFill>
              </a:rPr>
              <a:t>Creator</a:t>
            </a:r>
            <a:r>
              <a:rPr lang="de-DE" b="0" dirty="0">
                <a:solidFill>
                  <a:srgbClr val="36544F"/>
                </a:solidFill>
              </a:rPr>
              <a:t> weggelassen werden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Gettype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-Funktion stellt korrekte Verwendung sicher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Action </a:t>
            </a:r>
            <a:r>
              <a:rPr lang="de-DE" b="0" dirty="0" err="1">
                <a:solidFill>
                  <a:srgbClr val="36544F"/>
                </a:solidFill>
              </a:rPr>
              <a:t>Creator</a:t>
            </a:r>
            <a:r>
              <a:rPr lang="de-DE" b="0" dirty="0">
                <a:solidFill>
                  <a:srgbClr val="36544F"/>
                </a:solidFill>
              </a:rPr>
              <a:t> können aber zum Beispiel</a:t>
            </a:r>
          </a:p>
          <a:p>
            <a:pPr lvl="1"/>
            <a:r>
              <a:rPr lang="de-DE" dirty="0"/>
              <a:t>Parameter validieren (</a:t>
            </a:r>
            <a:r>
              <a:rPr lang="de-DE" dirty="0" err="1"/>
              <a:t>username</a:t>
            </a:r>
            <a:r>
              <a:rPr lang="de-DE" dirty="0"/>
              <a:t> !== "")</a:t>
            </a:r>
          </a:p>
          <a:p>
            <a:pPr lvl="1"/>
            <a:r>
              <a:rPr lang="de-DE" dirty="0"/>
              <a:t>Default-Parameter anbieten</a:t>
            </a:r>
          </a:p>
          <a:p>
            <a:pPr lvl="1"/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Empfehlung im Style Guide: Action </a:t>
            </a:r>
            <a:r>
              <a:rPr lang="de-DE" b="0" dirty="0" err="1">
                <a:solidFill>
                  <a:srgbClr val="36544F"/>
                </a:solidFill>
              </a:rPr>
              <a:t>Creator</a:t>
            </a:r>
            <a:r>
              <a:rPr lang="de-DE" b="0" dirty="0">
                <a:solidFill>
                  <a:srgbClr val="36544F"/>
                </a:solidFill>
              </a:rPr>
              <a:t> verwenden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8704362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Beispiele Für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Global oder lokal? Was ist mit den </a:t>
            </a:r>
            <a:r>
              <a:rPr lang="de-DE" dirty="0" err="1"/>
              <a:t>Likes</a:t>
            </a:r>
            <a:r>
              <a:rPr lang="de-DE" dirty="0"/>
              <a:t>?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0C4153E-3D1F-1347-B02D-088563BB4A7A}"/>
              </a:ext>
            </a:extLst>
          </p:cNvPr>
          <p:cNvSpPr txBox="1"/>
          <p:nvPr/>
        </p:nvSpPr>
        <p:spPr>
          <a:xfrm>
            <a:off x="1097280" y="-2226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C84F06-0ACD-0447-983C-734933B32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418" y="1508777"/>
            <a:ext cx="5888491" cy="508235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2609B9A9-FA1D-5E47-A54B-8B4B2E679DA4}"/>
              </a:ext>
            </a:extLst>
          </p:cNvPr>
          <p:cNvSpPr/>
          <p:nvPr/>
        </p:nvSpPr>
        <p:spPr>
          <a:xfrm>
            <a:off x="1001864" y="3283889"/>
            <a:ext cx="572494" cy="27034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E99E260-F1B1-8846-9978-3967B3BBB195}"/>
              </a:ext>
            </a:extLst>
          </p:cNvPr>
          <p:cNvSpPr/>
          <p:nvPr/>
        </p:nvSpPr>
        <p:spPr>
          <a:xfrm>
            <a:off x="1001863" y="4241011"/>
            <a:ext cx="1152939" cy="27034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36B348ED-B41A-E447-B6FE-0A9C85EC30A5}"/>
              </a:ext>
            </a:extLst>
          </p:cNvPr>
          <p:cNvSpPr/>
          <p:nvPr/>
        </p:nvSpPr>
        <p:spPr>
          <a:xfrm>
            <a:off x="997889" y="5194173"/>
            <a:ext cx="572494" cy="27034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F345732-E5D1-EE42-A86A-7DC0CED40AD5}"/>
              </a:ext>
            </a:extLst>
          </p:cNvPr>
          <p:cNvSpPr/>
          <p:nvPr/>
        </p:nvSpPr>
        <p:spPr>
          <a:xfrm>
            <a:off x="1017768" y="6158582"/>
            <a:ext cx="572494" cy="27034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9855777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Action-Typen können von Action </a:t>
            </a:r>
            <a:r>
              <a:rPr lang="de-DE" dirty="0" err="1"/>
              <a:t>Creator</a:t>
            </a:r>
            <a:r>
              <a:rPr lang="de-DE" dirty="0"/>
              <a:t> abgeleitet werden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CB8269B-835B-C145-9039-047DBF8F6678}"/>
              </a:ext>
            </a:extLst>
          </p:cNvPr>
          <p:cNvSpPr/>
          <p:nvPr/>
        </p:nvSpPr>
        <p:spPr>
          <a:xfrm>
            <a:off x="283489" y="1982518"/>
            <a:ext cx="831806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{type: "LOGIN",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 type: "LOGOUT"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ReturnType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typeof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ReturnType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typeof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AppActions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|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45908755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Action-Typen können von Action </a:t>
            </a:r>
            <a:r>
              <a:rPr lang="de-DE" dirty="0" err="1"/>
              <a:t>Creator</a:t>
            </a:r>
            <a:r>
              <a:rPr lang="de-DE" dirty="0"/>
              <a:t> abgeleitet werden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getyptes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funktioniert trotzdem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beide Ansätze können gemischt werden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25FC-4E9B-F448-B63C-319A071047E7}"/>
              </a:ext>
            </a:extLst>
          </p:cNvPr>
          <p:cNvSpPr txBox="1"/>
          <p:nvPr/>
        </p:nvSpPr>
        <p:spPr>
          <a:xfrm>
            <a:off x="203200" y="2910596"/>
            <a:ext cx="913585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AppActions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erlaubt: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("Klaus", "Secret"));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erlaubt: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 type: "LOGOUT" 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72625658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Ausblick: </a:t>
            </a:r>
            <a:r>
              <a:rPr lang="de-DE" dirty="0" err="1"/>
              <a:t>Redux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Toolkit https://</a:t>
            </a:r>
            <a:r>
              <a:rPr lang="de-DE" dirty="0" err="1"/>
              <a:t>redux-toolkit.js.org</a:t>
            </a:r>
            <a:r>
              <a:rPr lang="de-DE" dirty="0"/>
              <a:t>/</a:t>
            </a:r>
          </a:p>
          <a:p>
            <a:pPr marL="0" indent="0">
              <a:buNone/>
            </a:pPr>
            <a:r>
              <a:rPr lang="de-DE" b="0" i="1" dirty="0">
                <a:solidFill>
                  <a:srgbClr val="36544F"/>
                </a:solidFill>
              </a:rPr>
              <a:t>The </a:t>
            </a:r>
            <a:r>
              <a:rPr lang="de-DE" b="0" i="1" dirty="0" err="1">
                <a:solidFill>
                  <a:srgbClr val="36544F"/>
                </a:solidFill>
              </a:rPr>
              <a:t>official</a:t>
            </a:r>
            <a:r>
              <a:rPr lang="de-DE" b="0" i="1" dirty="0">
                <a:solidFill>
                  <a:srgbClr val="36544F"/>
                </a:solidFill>
              </a:rPr>
              <a:t>, </a:t>
            </a:r>
            <a:r>
              <a:rPr lang="de-DE" b="0" i="1" dirty="0" err="1">
                <a:solidFill>
                  <a:srgbClr val="36544F"/>
                </a:solidFill>
              </a:rPr>
              <a:t>opinionated</a:t>
            </a:r>
            <a:r>
              <a:rPr lang="de-DE" b="0" i="1" dirty="0">
                <a:solidFill>
                  <a:srgbClr val="36544F"/>
                </a:solidFill>
              </a:rPr>
              <a:t>, </a:t>
            </a:r>
            <a:r>
              <a:rPr lang="de-DE" b="0" i="1" dirty="0" err="1">
                <a:solidFill>
                  <a:srgbClr val="36544F"/>
                </a:solidFill>
              </a:rPr>
              <a:t>batteries-included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toolset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for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efficient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Redux</a:t>
            </a:r>
            <a:r>
              <a:rPr lang="de-DE" b="0" i="1" dirty="0">
                <a:solidFill>
                  <a:srgbClr val="36544F"/>
                </a:solidFill>
              </a:rPr>
              <a:t> </a:t>
            </a:r>
            <a:r>
              <a:rPr lang="de-DE" b="0" i="1" dirty="0" err="1">
                <a:solidFill>
                  <a:srgbClr val="36544F"/>
                </a:solidFill>
              </a:rPr>
              <a:t>development</a:t>
            </a:r>
            <a:endParaRPr lang="de-DE" b="0" i="1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i="1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Default-Konfiguration mit </a:t>
            </a:r>
            <a:r>
              <a:rPr lang="de-DE" b="0" dirty="0" err="1">
                <a:solidFill>
                  <a:srgbClr val="36544F"/>
                </a:solidFill>
              </a:rPr>
              <a:t>TypeScript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Thunk</a:t>
            </a:r>
            <a:r>
              <a:rPr lang="de-DE" b="0" dirty="0">
                <a:solidFill>
                  <a:srgbClr val="36544F"/>
                </a:solidFill>
              </a:rPr>
              <a:t> u.a.</a:t>
            </a:r>
          </a:p>
          <a:p>
            <a:r>
              <a:rPr lang="de-DE" b="0" dirty="0">
                <a:solidFill>
                  <a:srgbClr val="36544F"/>
                </a:solidFill>
              </a:rPr>
              <a:t>Vereinfachte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und Actions</a:t>
            </a:r>
          </a:p>
          <a:p>
            <a:r>
              <a:rPr lang="de-DE" b="0" dirty="0">
                <a:solidFill>
                  <a:srgbClr val="36544F"/>
                </a:solidFill>
              </a:rPr>
              <a:t>Spart viel </a:t>
            </a:r>
            <a:r>
              <a:rPr lang="de-DE" b="0" dirty="0" err="1">
                <a:solidFill>
                  <a:srgbClr val="36544F"/>
                </a:solidFill>
              </a:rPr>
              <a:t>Boilerplate</a:t>
            </a:r>
            <a:r>
              <a:rPr lang="de-DE" b="0" dirty="0">
                <a:solidFill>
                  <a:srgbClr val="36544F"/>
                </a:solidFill>
              </a:rPr>
              <a:t>-Code</a:t>
            </a:r>
          </a:p>
          <a:p>
            <a:r>
              <a:rPr lang="de-DE" b="0" dirty="0">
                <a:solidFill>
                  <a:srgbClr val="36544F"/>
                </a:solidFill>
              </a:rPr>
              <a:t>Bringt </a:t>
            </a:r>
            <a:r>
              <a:rPr lang="de-DE" b="0" dirty="0" err="1">
                <a:solidFill>
                  <a:srgbClr val="36544F"/>
                </a:solidFill>
              </a:rPr>
              <a:t>reselect</a:t>
            </a:r>
            <a:r>
              <a:rPr lang="de-DE" b="0" dirty="0">
                <a:solidFill>
                  <a:srgbClr val="36544F"/>
                </a:solidFill>
              </a:rPr>
              <a:t> mit</a:t>
            </a:r>
          </a:p>
          <a:p>
            <a:endParaRPr lang="de-DE" b="0" i="1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3714998792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Hintergrund: </a:t>
            </a:r>
            <a:r>
              <a:rPr lang="de-DE" dirty="0" err="1"/>
              <a:t>Render</a:t>
            </a:r>
            <a:r>
              <a:rPr lang="de-DE" dirty="0"/>
              <a:t> Properties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Ausblick: </a:t>
            </a:r>
            <a:r>
              <a:rPr lang="de-DE" dirty="0" err="1"/>
              <a:t>MobX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349051124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/>
              <a:t>https://</a:t>
            </a:r>
            <a:r>
              <a:rPr lang="de-DE" sz="1400" spc="80" dirty="0" err="1"/>
              <a:t>reacttraining.dev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-382172" y="1664714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938463" y="3979129"/>
            <a:ext cx="8261120" cy="131033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nils.buzz</a:t>
            </a:r>
            <a:r>
              <a:rPr lang="de-DE" sz="2000" b="1" dirty="0">
                <a:solidFill>
                  <a:srgbClr val="36544F"/>
                </a:solidFill>
              </a:rPr>
              <a:t>/oose2020-react-state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Source Code: https://</a:t>
            </a:r>
            <a:r>
              <a:rPr lang="de-DE" sz="2000" b="1" dirty="0" err="1">
                <a:solidFill>
                  <a:srgbClr val="36544F"/>
                </a:solidFill>
              </a:rPr>
              <a:t>github.com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nilshartmann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react-state-example</a:t>
            </a:r>
            <a:endParaRPr lang="de-DE" sz="2000" b="1" dirty="0">
              <a:solidFill>
                <a:srgbClr val="36544F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Fragen &amp; Kontakt: </a:t>
            </a:r>
            <a:r>
              <a:rPr lang="de-DE" sz="2000" b="1" dirty="0" err="1">
                <a:solidFill>
                  <a:srgbClr val="36544F"/>
                </a:solidFill>
              </a:rPr>
              <a:t>nils@nilshartmann.net</a:t>
            </a:r>
            <a:endParaRPr lang="de-DE" sz="2000" b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4583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Beispiele Für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Global oder lokal? State für den Filter der Post-Liste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BD06244-F630-B546-A315-2B481E6145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3200" y="2422151"/>
            <a:ext cx="6356626" cy="3676931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2609B9A9-FA1D-5E47-A54B-8B4B2E679DA4}"/>
              </a:ext>
            </a:extLst>
          </p:cNvPr>
          <p:cNvSpPr/>
          <p:nvPr/>
        </p:nvSpPr>
        <p:spPr>
          <a:xfrm>
            <a:off x="3315693" y="3460805"/>
            <a:ext cx="1566407" cy="20673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0C4153E-3D1F-1347-B02D-088563BB4A7A}"/>
              </a:ext>
            </a:extLst>
          </p:cNvPr>
          <p:cNvSpPr txBox="1"/>
          <p:nvPr/>
        </p:nvSpPr>
        <p:spPr>
          <a:xfrm>
            <a:off x="1097280" y="-2226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6662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Beispiele Für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Was ist eigentlich damit? Die URL...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Welcher Post wird gerade angezeigt?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BD06244-F630-B546-A315-2B481E6145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1591" y="2061663"/>
            <a:ext cx="5621257" cy="217354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BA08EC3-8117-CD4E-A379-97528B060A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1590" y="4491849"/>
            <a:ext cx="5621258" cy="2173549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C8E2372D-733C-FD4A-8273-A02646E2A070}"/>
              </a:ext>
            </a:extLst>
          </p:cNvPr>
          <p:cNvSpPr/>
          <p:nvPr/>
        </p:nvSpPr>
        <p:spPr>
          <a:xfrm>
            <a:off x="1952045" y="2212450"/>
            <a:ext cx="489005" cy="20673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989A320-F1A1-084F-BCAE-EC8D175B6769}"/>
              </a:ext>
            </a:extLst>
          </p:cNvPr>
          <p:cNvSpPr/>
          <p:nvPr/>
        </p:nvSpPr>
        <p:spPr>
          <a:xfrm>
            <a:off x="1881808" y="4623020"/>
            <a:ext cx="853441" cy="20673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80967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Eigenschaften von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de-DE" sz="1600" dirty="0"/>
              <a:t>Global oder lokal</a:t>
            </a:r>
          </a:p>
          <a:p>
            <a:pPr>
              <a:lnSpc>
                <a:spcPct val="15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Global: </a:t>
            </a:r>
            <a:r>
              <a:rPr lang="de-DE" sz="1400" b="0" dirty="0" err="1">
                <a:solidFill>
                  <a:srgbClr val="36544F"/>
                </a:solidFill>
              </a:rPr>
              <a:t>Theme</a:t>
            </a:r>
            <a:r>
              <a:rPr lang="de-DE" sz="1400" b="0" dirty="0">
                <a:solidFill>
                  <a:srgbClr val="36544F"/>
                </a:solidFill>
              </a:rPr>
              <a:t>, angemeldeter Benutzer, ...</a:t>
            </a:r>
          </a:p>
          <a:p>
            <a:pPr>
              <a:lnSpc>
                <a:spcPct val="15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"Halbglobal": Zustand, der über Komponenten-Wechsel erhalten bleiben soll (z.B. Sortierung)</a:t>
            </a:r>
          </a:p>
          <a:p>
            <a:pPr>
              <a:lnSpc>
                <a:spcPct val="15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Lokal: nur in einer Komponente relevant (z.B. Formular)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40521244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Eigenschaften von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de-DE" sz="1600" dirty="0"/>
              <a:t>Global oder lokal</a:t>
            </a:r>
          </a:p>
          <a:p>
            <a:pPr>
              <a:lnSpc>
                <a:spcPct val="15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Global: </a:t>
            </a:r>
            <a:r>
              <a:rPr lang="de-DE" sz="1400" b="0" dirty="0" err="1">
                <a:solidFill>
                  <a:srgbClr val="36544F"/>
                </a:solidFill>
              </a:rPr>
              <a:t>Theme</a:t>
            </a:r>
            <a:r>
              <a:rPr lang="de-DE" sz="1400" b="0" dirty="0">
                <a:solidFill>
                  <a:srgbClr val="36544F"/>
                </a:solidFill>
              </a:rPr>
              <a:t>, angemeldeter Benutzer, ...</a:t>
            </a:r>
          </a:p>
          <a:p>
            <a:pPr>
              <a:lnSpc>
                <a:spcPct val="15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"Halbglobal": Zustand, der über Komponenten-Wechsel erhalten bleiben soll (z.B. Sortierung)</a:t>
            </a:r>
          </a:p>
          <a:p>
            <a:pPr>
              <a:lnSpc>
                <a:spcPct val="15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Lokal: nur in einer Komponente relevant (z.B. Formular)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1400" dirty="0"/>
              <a:t>Reiner UI-State vs. "Cache"</a:t>
            </a:r>
          </a:p>
          <a:p>
            <a:pPr>
              <a:lnSpc>
                <a:spcPct val="15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Filter und </a:t>
            </a:r>
            <a:r>
              <a:rPr lang="de-DE" sz="1400" b="0" dirty="0" err="1">
                <a:solidFill>
                  <a:srgbClr val="36544F"/>
                </a:solidFill>
              </a:rPr>
              <a:t>recently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viewed</a:t>
            </a:r>
            <a:r>
              <a:rPr lang="de-DE" sz="1400" b="0" dirty="0">
                <a:solidFill>
                  <a:srgbClr val="36544F"/>
                </a:solidFill>
              </a:rPr>
              <a:t> werden nur auf dem Client gehalten, sind nur für die UI relevant</a:t>
            </a:r>
          </a:p>
          <a:p>
            <a:pPr>
              <a:lnSpc>
                <a:spcPct val="15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Blog-Posts und </a:t>
            </a:r>
            <a:r>
              <a:rPr lang="de-DE" sz="1400" b="0" dirty="0" err="1">
                <a:solidFill>
                  <a:srgbClr val="36544F"/>
                </a:solidFill>
              </a:rPr>
              <a:t>Likes</a:t>
            </a:r>
            <a:r>
              <a:rPr lang="de-DE" sz="1400" b="0" dirty="0">
                <a:solidFill>
                  <a:srgbClr val="36544F"/>
                </a:solidFill>
              </a:rPr>
              <a:t> werden auf dem Server gespeichert, müssen als synchronisiert werden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9856628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Eigenschaften von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de-DE" sz="1600" dirty="0"/>
              <a:t>Global oder lokal</a:t>
            </a:r>
          </a:p>
          <a:p>
            <a:pPr>
              <a:lnSpc>
                <a:spcPct val="15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Global: </a:t>
            </a:r>
            <a:r>
              <a:rPr lang="de-DE" sz="1400" b="0" dirty="0" err="1">
                <a:solidFill>
                  <a:srgbClr val="36544F"/>
                </a:solidFill>
              </a:rPr>
              <a:t>Theme</a:t>
            </a:r>
            <a:r>
              <a:rPr lang="de-DE" sz="1400" b="0" dirty="0">
                <a:solidFill>
                  <a:srgbClr val="36544F"/>
                </a:solidFill>
              </a:rPr>
              <a:t>, angemeldeter Benutzer, ...</a:t>
            </a:r>
          </a:p>
          <a:p>
            <a:pPr>
              <a:lnSpc>
                <a:spcPct val="15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"Halbglobal": Zustand, der über Komponenten-Wechsel erhalten bleiben soll (z.B. Sortierung)</a:t>
            </a:r>
          </a:p>
          <a:p>
            <a:pPr>
              <a:lnSpc>
                <a:spcPct val="15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Lokal: nur in einer Komponente relevant (z.B. Formular)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1400" dirty="0"/>
              <a:t>Reiner UI-State vs. "Cache"</a:t>
            </a:r>
          </a:p>
          <a:p>
            <a:pPr>
              <a:lnSpc>
                <a:spcPct val="15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Filter und </a:t>
            </a:r>
            <a:r>
              <a:rPr lang="de-DE" sz="1400" b="0" dirty="0" err="1">
                <a:solidFill>
                  <a:srgbClr val="36544F"/>
                </a:solidFill>
              </a:rPr>
              <a:t>recently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viewed</a:t>
            </a:r>
            <a:r>
              <a:rPr lang="de-DE" sz="1400" b="0" dirty="0">
                <a:solidFill>
                  <a:srgbClr val="36544F"/>
                </a:solidFill>
              </a:rPr>
              <a:t> werden nur auf dem Client gehalten, sind nur für die UI relevant</a:t>
            </a:r>
          </a:p>
          <a:p>
            <a:pPr>
              <a:lnSpc>
                <a:spcPct val="15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Blog-Posts und </a:t>
            </a:r>
            <a:r>
              <a:rPr lang="de-DE" sz="1400" b="0" dirty="0" err="1">
                <a:solidFill>
                  <a:srgbClr val="36544F"/>
                </a:solidFill>
              </a:rPr>
              <a:t>Likes</a:t>
            </a:r>
            <a:r>
              <a:rPr lang="de-DE" sz="1400" b="0" dirty="0">
                <a:solidFill>
                  <a:srgbClr val="36544F"/>
                </a:solidFill>
              </a:rPr>
              <a:t> werden auf dem Server gespeichert, müssen als synchronisiert werden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1400" dirty="0"/>
              <a:t>Stabiler vs. veränderlicher Zustand</a:t>
            </a:r>
          </a:p>
          <a:p>
            <a:pPr>
              <a:lnSpc>
                <a:spcPct val="150000"/>
              </a:lnSpc>
            </a:pPr>
            <a:r>
              <a:rPr lang="de-DE" sz="1400" b="0" dirty="0" err="1">
                <a:solidFill>
                  <a:srgbClr val="36544F"/>
                </a:solidFill>
              </a:rPr>
              <a:t>Theme</a:t>
            </a:r>
            <a:r>
              <a:rPr lang="de-DE" sz="1400" b="0" dirty="0">
                <a:solidFill>
                  <a:srgbClr val="36544F"/>
                </a:solidFill>
              </a:rPr>
              <a:t> und Benutzer ändern sich nur selten</a:t>
            </a:r>
          </a:p>
          <a:p>
            <a:pPr>
              <a:lnSpc>
                <a:spcPct val="15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Zustand im Eingabefeld ändert sich häufig und schnell</a:t>
            </a:r>
          </a:p>
          <a:p>
            <a:pPr>
              <a:lnSpc>
                <a:spcPct val="15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Was ist mit Daten vom Server? (Beispiel: Klick auf "Like")</a:t>
            </a:r>
          </a:p>
          <a:p>
            <a:pPr>
              <a:lnSpc>
                <a:spcPct val="15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Konsequenz für Performance!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6334141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Eigenschaften von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de-DE" sz="1600" dirty="0"/>
              <a:t>Fragestellungen</a:t>
            </a:r>
          </a:p>
          <a:p>
            <a:pPr>
              <a:lnSpc>
                <a:spcPct val="15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Wo wird der State aufgehängt? Global oder lokal?</a:t>
            </a:r>
          </a:p>
          <a:p>
            <a:pPr>
              <a:lnSpc>
                <a:spcPct val="15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Wie kommen die benötigten Komponenten an den State?</a:t>
            </a:r>
          </a:p>
          <a:p>
            <a:pPr>
              <a:lnSpc>
                <a:spcPct val="150000"/>
              </a:lnSpc>
            </a:pPr>
            <a:r>
              <a:rPr lang="de-DE" sz="1400" b="0" dirty="0">
                <a:solidFill>
                  <a:srgbClr val="36544F"/>
                </a:solidFill>
              </a:rPr>
              <a:t>Wie können Komponenten mit dem State interagieren  (verändern)?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5327651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2279832" y="4023759"/>
            <a:ext cx="534633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80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Umsetzung</a:t>
            </a:r>
            <a:endParaRPr lang="de-DE" sz="2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E035092-67D0-0C48-807E-3E96F3D12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72558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Zustand in React </a:t>
            </a:r>
            <a:r>
              <a:rPr lang="de-DE" dirty="0" err="1"/>
              <a:t>anwendungen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Vorbemerkung: </a:t>
            </a:r>
            <a:r>
              <a:rPr lang="de-DE" dirty="0" err="1"/>
              <a:t>TypeScript</a:t>
            </a:r>
            <a:endParaRPr lang="de-DE" dirty="0"/>
          </a:p>
          <a:p>
            <a:r>
              <a:rPr lang="de-DE" b="0" dirty="0">
                <a:solidFill>
                  <a:srgbClr val="36544F"/>
                </a:solidFill>
              </a:rPr>
              <a:t>Funktioniert mit allen gezeigten Ansätzen reibungslos</a:t>
            </a:r>
          </a:p>
          <a:p>
            <a:r>
              <a:rPr lang="de-DE" b="0" dirty="0">
                <a:solidFill>
                  <a:srgbClr val="36544F"/>
                </a:solidFill>
              </a:rPr>
              <a:t>Empfehlung: Verwenden</a:t>
            </a:r>
          </a:p>
          <a:p>
            <a:pPr lvl="1"/>
            <a:r>
              <a:rPr lang="de-DE" dirty="0"/>
              <a:t>(Steht sogar im </a:t>
            </a:r>
            <a:r>
              <a:rPr lang="de-DE" dirty="0" err="1"/>
              <a:t>Redux</a:t>
            </a:r>
            <a:r>
              <a:rPr lang="de-DE" dirty="0"/>
              <a:t> "Style Guide")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683256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04432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Lokaler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Der Klassiker: lokaler State mit </a:t>
            </a:r>
            <a:r>
              <a:rPr lang="de-DE" dirty="0" err="1"/>
              <a:t>React.useState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562919E-5C8E-CE43-AD6C-8384F317F85B}"/>
              </a:ext>
            </a:extLst>
          </p:cNvPr>
          <p:cNvSpPr txBox="1"/>
          <p:nvPr/>
        </p:nvSpPr>
        <p:spPr>
          <a:xfrm>
            <a:off x="385073" y="2105519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klaus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46993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Lokaler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Der Klassiker: lokaler State mit </a:t>
            </a:r>
            <a:r>
              <a:rPr lang="de-DE" dirty="0" err="1"/>
              <a:t>React.useState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562919E-5C8E-CE43-AD6C-8384F317F85B}"/>
              </a:ext>
            </a:extLst>
          </p:cNvPr>
          <p:cNvSpPr txBox="1"/>
          <p:nvPr/>
        </p:nvSpPr>
        <p:spPr>
          <a:xfrm>
            <a:off x="385073" y="2105519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klaus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setUsername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setPassword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e.target.value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44811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Custom Hooks, um State zu verwalten</a:t>
            </a:r>
          </a:p>
          <a:p>
            <a:r>
              <a:rPr lang="de-DE" b="0" dirty="0">
                <a:solidFill>
                  <a:srgbClr val="36544F"/>
                </a:solidFill>
              </a:rPr>
              <a:t>Hooks sind reguläre JavaScript-Funktionen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Signatur und Rückgabewert können frei gewählt werden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(anders als bei Funktionskomponenten)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Hooks können Hooks verwenden (</a:t>
            </a:r>
            <a:r>
              <a:rPr lang="de-DE" b="0" dirty="0" err="1">
                <a:solidFill>
                  <a:srgbClr val="36544F"/>
                </a:solidFill>
              </a:rPr>
              <a:t>setState</a:t>
            </a:r>
            <a:r>
              <a:rPr lang="de-DE" b="0" dirty="0">
                <a:solidFill>
                  <a:srgbClr val="36544F"/>
                </a:solidFill>
              </a:rPr>
              <a:t> z.B.!)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Wenn ein Hook State enthält und verändert, wird die verwendende Komponente neu gerendert </a:t>
            </a:r>
          </a:p>
        </p:txBody>
      </p:sp>
    </p:spTree>
    <p:extLst>
      <p:ext uri="{BB962C8B-B14F-4D97-AF65-F5344CB8AC3E}">
        <p14:creationId xmlns:p14="http://schemas.microsoft.com/office/powerpoint/2010/main" val="24388181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</a:t>
            </a:r>
            <a:r>
              <a:rPr lang="de-DE" dirty="0" err="1"/>
              <a:t>Hello</a:t>
            </a:r>
            <a:r>
              <a:rPr lang="de-DE" dirty="0"/>
              <a:t> World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1686739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Hook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useCounter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(initial)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(initial);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increaseCounter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+ 1)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51692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</a:t>
            </a:r>
            <a:r>
              <a:rPr lang="de-DE" dirty="0" err="1"/>
              <a:t>Hello</a:t>
            </a:r>
            <a:r>
              <a:rPr lang="de-DE" dirty="0"/>
              <a:t> World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1686739"/>
            <a:ext cx="9135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Hook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useCounter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(initial)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(initial);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increaseCounter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+ 1)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Komponente</a:t>
            </a: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CounterButton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increaseCounter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useCounter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(10);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increaseCounter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}&gt;{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count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72290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r>
              <a:rPr lang="de-DE" b="0" dirty="0">
                <a:solidFill>
                  <a:srgbClr val="36544F"/>
                </a:solidFill>
              </a:rPr>
              <a:t>Verwaltet Daten und Request-Zustand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400779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res.json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315450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 als Alternative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r>
              <a:rPr lang="de-DE" b="0" dirty="0">
                <a:solidFill>
                  <a:srgbClr val="36544F"/>
                </a:solidFill>
              </a:rPr>
              <a:t>(Wieder-)Verwendung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BlogListPage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4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("http://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57870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Hooks als Alternative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r>
              <a:rPr lang="de-DE" b="0" dirty="0">
                <a:solidFill>
                  <a:srgbClr val="36544F"/>
                </a:solidFill>
              </a:rPr>
              <a:t>(Wieder-)Verwendung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BlogListPage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4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("http://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BlogList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BlogPage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4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hlinkClick r:id="rId2"/>
              </a:rPr>
              <a:t>http://api/posts/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+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&lt;Blog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6969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true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res.json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12C8CFF-068A-034B-9785-AA27F0F95201}"/>
              </a:ext>
            </a:extLst>
          </p:cNvPr>
          <p:cNvSpPr txBox="1"/>
          <p:nvPr/>
        </p:nvSpPr>
        <p:spPr>
          <a:xfrm>
            <a:off x="6011186" y="3429000"/>
            <a:ext cx="321273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u="sng" dirty="0">
                <a:solidFill>
                  <a:srgbClr val="B04432"/>
                </a:solidFill>
                <a:latin typeface="Source Sans Pro" panose="020B0503030403020204" pitchFamily="34" charset="0"/>
              </a:rPr>
              <a:t>Fehleranfällig!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Kein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, ... ist das gewollt?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Was passiert, wenn wir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vergessen,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zurück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zusetzen?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13671E5-131E-9A47-ADD7-D8C1AA663B49}"/>
              </a:ext>
            </a:extLst>
          </p:cNvPr>
          <p:cNvCxnSpPr/>
          <p:nvPr/>
        </p:nvCxnSpPr>
        <p:spPr>
          <a:xfrm flipH="1" flipV="1">
            <a:off x="3466769" y="3808675"/>
            <a:ext cx="2464904" cy="30214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F2ECCD46-EBB9-A244-9686-B7C065DFB34A}"/>
              </a:ext>
            </a:extLst>
          </p:cNvPr>
          <p:cNvCxnSpPr>
            <a:cxnSpLocks/>
          </p:cNvCxnSpPr>
          <p:nvPr/>
        </p:nvCxnSpPr>
        <p:spPr>
          <a:xfrm flipH="1">
            <a:off x="4150581" y="4723076"/>
            <a:ext cx="1860606" cy="230587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0003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1730018" y="420867"/>
            <a:ext cx="6445995" cy="55707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Nächstes öffentliches React-Seminar (online):</a:t>
            </a:r>
          </a:p>
          <a:p>
            <a:pPr algn="ctr"/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25./26. Juni</a:t>
            </a:r>
          </a:p>
          <a:p>
            <a:pPr algn="ctr"/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www.oose.de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seminar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/web-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apps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E035092-67D0-0C48-807E-3E96F3D12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99487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Noch ein Zustand 😱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setError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(null);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true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setError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res.json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}).catch(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setError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12C8CFF-068A-034B-9785-AA27F0F95201}"/>
              </a:ext>
            </a:extLst>
          </p:cNvPr>
          <p:cNvSpPr txBox="1"/>
          <p:nvPr/>
        </p:nvSpPr>
        <p:spPr>
          <a:xfrm>
            <a:off x="6011186" y="3429000"/>
            <a:ext cx="3773790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u="sng" dirty="0">
                <a:solidFill>
                  <a:srgbClr val="B04432"/>
                </a:solidFill>
                <a:latin typeface="Source Sans Pro" panose="020B0503030403020204" pitchFamily="34" charset="0"/>
              </a:rPr>
              <a:t>Noch komplexer: Fehlerzustand!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Kein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, ... ist das gewollt?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Was passiert, wenn wir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nicht 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zurücksetzen?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Was passiert, wenn wir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vergessen,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oder </a:t>
            </a:r>
            <a:r>
              <a:rPr lang="de-DE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error</a:t>
            </a:r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zurück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zusetzen?</a:t>
            </a:r>
          </a:p>
          <a:p>
            <a:endParaRPr lang="de-DE" sz="105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...oder hier?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13671E5-131E-9A47-ADD7-D8C1AA663B49}"/>
              </a:ext>
            </a:extLst>
          </p:cNvPr>
          <p:cNvCxnSpPr>
            <a:cxnSpLocks/>
          </p:cNvCxnSpPr>
          <p:nvPr/>
        </p:nvCxnSpPr>
        <p:spPr>
          <a:xfrm flipH="1" flipV="1">
            <a:off x="3275937" y="4341412"/>
            <a:ext cx="2735250" cy="5565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F2ECCD46-EBB9-A244-9686-B7C065DFB34A}"/>
              </a:ext>
            </a:extLst>
          </p:cNvPr>
          <p:cNvCxnSpPr>
            <a:cxnSpLocks/>
          </p:cNvCxnSpPr>
          <p:nvPr/>
        </p:nvCxnSpPr>
        <p:spPr>
          <a:xfrm flipH="1">
            <a:off x="4341413" y="5486400"/>
            <a:ext cx="1669773" cy="5565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DF6714E3-396F-6442-81A8-39D75770AD99}"/>
              </a:ext>
            </a:extLst>
          </p:cNvPr>
          <p:cNvCxnSpPr>
            <a:cxnSpLocks/>
          </p:cNvCxnSpPr>
          <p:nvPr/>
        </p:nvCxnSpPr>
        <p:spPr>
          <a:xfrm flipH="1" flipV="1">
            <a:off x="4579951" y="5987332"/>
            <a:ext cx="1431234" cy="268783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51225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Noch ein Zustand 😱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true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setError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(null);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setLoading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false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);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setData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res.json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}).catch(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setError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0716617B-88E0-D54B-BDA8-8EB06CEBB491}"/>
              </a:ext>
            </a:extLst>
          </p:cNvPr>
          <p:cNvSpPr/>
          <p:nvPr/>
        </p:nvSpPr>
        <p:spPr>
          <a:xfrm>
            <a:off x="4774425" y="3906905"/>
            <a:ext cx="68901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👉 Diese "Teilzustände" sind nicht unabhängig!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4ABEDF42-87A2-874F-B166-66956BE83976}"/>
              </a:ext>
            </a:extLst>
          </p:cNvPr>
          <p:cNvCxnSpPr>
            <a:cxnSpLocks/>
          </p:cNvCxnSpPr>
          <p:nvPr/>
        </p:nvCxnSpPr>
        <p:spPr>
          <a:xfrm flipV="1">
            <a:off x="7172328" y="2870422"/>
            <a:ext cx="564291" cy="1036483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783C131-CDBF-A74C-B1C6-57FE173C681A}"/>
              </a:ext>
            </a:extLst>
          </p:cNvPr>
          <p:cNvCxnSpPr>
            <a:cxnSpLocks/>
          </p:cNvCxnSpPr>
          <p:nvPr/>
        </p:nvCxnSpPr>
        <p:spPr>
          <a:xfrm flipV="1">
            <a:off x="7044856" y="3140765"/>
            <a:ext cx="254944" cy="766140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21D7165C-E948-FD4E-B67E-C22C7C3A8561}"/>
              </a:ext>
            </a:extLst>
          </p:cNvPr>
          <p:cNvCxnSpPr>
            <a:cxnSpLocks/>
          </p:cNvCxnSpPr>
          <p:nvPr/>
        </p:nvCxnSpPr>
        <p:spPr>
          <a:xfrm flipH="1" flipV="1">
            <a:off x="5737311" y="3429000"/>
            <a:ext cx="1197232" cy="477905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84340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Custom Hooks zur Verwaltung von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Hook zum Laden von Daten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Objekte bei "komplexem" Zustand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092554B-F772-6248-8D42-B16794491A50}"/>
              </a:ext>
            </a:extLst>
          </p:cNvPr>
          <p:cNvSpPr txBox="1"/>
          <p:nvPr/>
        </p:nvSpPr>
        <p:spPr>
          <a:xfrm>
            <a:off x="385073" y="2229179"/>
            <a:ext cx="913585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: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false</a:t>
            </a:r>
            <a:r>
              <a:rPr lang="de-DE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: null, </a:t>
            </a:r>
            <a:r>
              <a:rPr lang="de-DE" b="1" dirty="0" err="1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error</a:t>
            </a:r>
            <a:r>
              <a:rPr lang="de-DE" b="1" dirty="0">
                <a:solidFill>
                  <a:srgbClr val="B04432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: null 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// vereinfacht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.catch(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7C09212-2A7C-524C-B607-47CF16B44961}"/>
              </a:ext>
            </a:extLst>
          </p:cNvPr>
          <p:cNvSpPr/>
          <p:nvPr/>
        </p:nvSpPr>
        <p:spPr>
          <a:xfrm>
            <a:off x="7097365" y="3915696"/>
            <a:ext cx="29383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Ein "logischer" Zustand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D54000F3-82CB-9D42-AE45-CD4100B25C71}"/>
              </a:ext>
            </a:extLst>
          </p:cNvPr>
          <p:cNvCxnSpPr>
            <a:cxnSpLocks/>
          </p:cNvCxnSpPr>
          <p:nvPr/>
        </p:nvCxnSpPr>
        <p:spPr>
          <a:xfrm flipH="1" flipV="1">
            <a:off x="5080883" y="3802276"/>
            <a:ext cx="2041385" cy="356256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F07F245D-D429-2646-8B2C-C116787832FF}"/>
              </a:ext>
            </a:extLst>
          </p:cNvPr>
          <p:cNvCxnSpPr>
            <a:cxnSpLocks/>
          </p:cNvCxnSpPr>
          <p:nvPr/>
        </p:nvCxnSpPr>
        <p:spPr>
          <a:xfrm flipH="1">
            <a:off x="6345141" y="4214338"/>
            <a:ext cx="777127" cy="413321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04D0D839-3BEC-4844-BB9A-5835B883B8B0}"/>
              </a:ext>
            </a:extLst>
          </p:cNvPr>
          <p:cNvCxnSpPr>
            <a:cxnSpLocks/>
          </p:cNvCxnSpPr>
          <p:nvPr/>
        </p:nvCxnSpPr>
        <p:spPr>
          <a:xfrm flipH="1">
            <a:off x="6733706" y="4214338"/>
            <a:ext cx="454273" cy="666312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ED57F4F1-FD87-594A-B86A-F91DA9CAA53C}"/>
              </a:ext>
            </a:extLst>
          </p:cNvPr>
          <p:cNvCxnSpPr>
            <a:cxnSpLocks/>
          </p:cNvCxnSpPr>
          <p:nvPr/>
        </p:nvCxnSpPr>
        <p:spPr>
          <a:xfrm flipH="1" flipV="1">
            <a:off x="6627447" y="3136010"/>
            <a:ext cx="494821" cy="964352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32834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872C57-586F-6B48-BCDA-3F8E0E0A2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State in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9378A-81EF-D343-B9B1-C11C845C92C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Einfacher State oder komplexer State?</a:t>
            </a:r>
          </a:p>
          <a:p>
            <a:pPr marL="0" indent="0">
              <a:buNone/>
            </a:pPr>
            <a:r>
              <a:rPr lang="de-DE" dirty="0">
                <a:solidFill>
                  <a:srgbClr val="B04432"/>
                </a:solidFill>
              </a:rPr>
              <a:t>Empfehlung:</a:t>
            </a:r>
            <a:r>
              <a:rPr lang="de-DE" dirty="0"/>
              <a:t> </a:t>
            </a:r>
          </a:p>
          <a:p>
            <a:r>
              <a:rPr lang="de-DE" dirty="0">
                <a:solidFill>
                  <a:srgbClr val="9E60B8"/>
                </a:solidFill>
              </a:rPr>
              <a:t>Einfachen State </a:t>
            </a:r>
            <a:r>
              <a:rPr lang="de-DE" b="0" dirty="0">
                <a:solidFill>
                  <a:srgbClr val="36544F"/>
                </a:solidFill>
              </a:rPr>
              <a:t>für unabhängige Werte verwenden (z.B. Felder im Eingabefeld)</a:t>
            </a:r>
          </a:p>
          <a:p>
            <a:r>
              <a:rPr lang="de-DE" dirty="0">
                <a:solidFill>
                  <a:srgbClr val="9E60B8"/>
                </a:solidFill>
              </a:rPr>
              <a:t>Komplexen State </a:t>
            </a:r>
            <a:r>
              <a:rPr lang="de-DE" b="0" dirty="0">
                <a:solidFill>
                  <a:srgbClr val="36544F"/>
                </a:solidFill>
              </a:rPr>
              <a:t>für Werte, die in der Regel gemeinsam geändert werden (</a:t>
            </a:r>
            <a:r>
              <a:rPr lang="de-DE" b="0" dirty="0" err="1">
                <a:solidFill>
                  <a:srgbClr val="36544F"/>
                </a:solidFill>
              </a:rPr>
              <a:t>loading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i="1" dirty="0">
                <a:solidFill>
                  <a:srgbClr val="36544F"/>
                </a:solidFill>
              </a:rPr>
              <a:t>oder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data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56961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872C57-586F-6B48-BCDA-3F8E0E0A2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State in Hooks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459378A-81EF-D343-B9B1-C11C845C92C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Einfacher State oder komplexer State?</a:t>
            </a:r>
          </a:p>
          <a:p>
            <a:pPr marL="0" indent="0">
              <a:buNone/>
            </a:pPr>
            <a:r>
              <a:rPr lang="de-DE" dirty="0">
                <a:solidFill>
                  <a:srgbClr val="B04432"/>
                </a:solidFill>
              </a:rPr>
              <a:t>Empfehlung:</a:t>
            </a:r>
            <a:r>
              <a:rPr lang="de-DE" dirty="0"/>
              <a:t> </a:t>
            </a:r>
          </a:p>
          <a:p>
            <a:r>
              <a:rPr lang="de-DE" dirty="0">
                <a:solidFill>
                  <a:srgbClr val="9E60B8"/>
                </a:solidFill>
              </a:rPr>
              <a:t>Einfachen State </a:t>
            </a:r>
            <a:r>
              <a:rPr lang="de-DE" b="0" dirty="0">
                <a:solidFill>
                  <a:srgbClr val="36544F"/>
                </a:solidFill>
              </a:rPr>
              <a:t>für unabhängige Werte verwenden (z.B. Felder im Eingabefeld)</a:t>
            </a:r>
          </a:p>
          <a:p>
            <a:r>
              <a:rPr lang="de-DE" dirty="0">
                <a:solidFill>
                  <a:srgbClr val="9E60B8"/>
                </a:solidFill>
              </a:rPr>
              <a:t>Komplexen State </a:t>
            </a:r>
            <a:r>
              <a:rPr lang="de-DE" b="0" dirty="0">
                <a:solidFill>
                  <a:srgbClr val="36544F"/>
                </a:solidFill>
              </a:rPr>
              <a:t>für Werte, die in der Regel gemeinsam geändert werden (</a:t>
            </a:r>
            <a:r>
              <a:rPr lang="de-DE" b="0" dirty="0" err="1">
                <a:solidFill>
                  <a:srgbClr val="36544F"/>
                </a:solidFill>
              </a:rPr>
              <a:t>loading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i="1" dirty="0">
                <a:solidFill>
                  <a:srgbClr val="36544F"/>
                </a:solidFill>
              </a:rPr>
              <a:t>oder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data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 </a:t>
            </a:r>
            <a:r>
              <a:rPr lang="de-DE" b="0" dirty="0" err="1">
                <a:solidFill>
                  <a:srgbClr val="36544F"/>
                </a:solidFill>
              </a:rPr>
              <a:t>useState</a:t>
            </a:r>
            <a:r>
              <a:rPr lang="de-DE" b="0" dirty="0">
                <a:solidFill>
                  <a:srgbClr val="36544F"/>
                </a:solidFill>
              </a:rPr>
              <a:t> wird immer der gesamte State gesetzt!</a:t>
            </a:r>
          </a:p>
          <a:p>
            <a:r>
              <a:rPr lang="de-DE" b="0" dirty="0">
                <a:solidFill>
                  <a:srgbClr val="36544F"/>
                </a:solidFill>
              </a:rPr>
              <a:t>Im Gegensatz zu </a:t>
            </a:r>
            <a:r>
              <a:rPr lang="de-DE" b="0" dirty="0" err="1">
                <a:solidFill>
                  <a:srgbClr val="36544F"/>
                </a:solidFill>
              </a:rPr>
              <a:t>setState</a:t>
            </a:r>
            <a:r>
              <a:rPr lang="de-DE" b="0" dirty="0">
                <a:solidFill>
                  <a:srgbClr val="36544F"/>
                </a:solidFill>
              </a:rPr>
              <a:t>, dort wird er zusammengeführt</a:t>
            </a:r>
          </a:p>
        </p:txBody>
      </p:sp>
    </p:spTree>
    <p:extLst>
      <p:ext uri="{BB962C8B-B14F-4D97-AF65-F5344CB8AC3E}">
        <p14:creationId xmlns:p14="http://schemas.microsoft.com/office/powerpoint/2010/main" val="36760705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608710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Logik wird aus Komponente in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geschoben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6462578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702800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Logik wird aus Komponente in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geschoben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B04432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Actions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sind einfache JavaScript-Objekte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2072149" y="2650236"/>
            <a:ext cx="3871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B0443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"LOAD_FINISHED",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"... 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1211158-E2FC-1341-9B44-F496C77052BB}"/>
              </a:ext>
            </a:extLst>
          </p:cNvPr>
          <p:cNvSpPr txBox="1"/>
          <p:nvPr/>
        </p:nvSpPr>
        <p:spPr>
          <a:xfrm>
            <a:off x="6520576" y="2861231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Type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12C07BB-4117-9E49-8F90-9D216EE35265}"/>
              </a:ext>
            </a:extLst>
          </p:cNvPr>
          <p:cNvSpPr txBox="1"/>
          <p:nvPr/>
        </p:nvSpPr>
        <p:spPr>
          <a:xfrm>
            <a:off x="2072149" y="4243810"/>
            <a:ext cx="38714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B0443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"LOAD_FAILED",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"..."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CBE1316-9712-D845-BA2F-0C3D8E626CC7}"/>
              </a:ext>
            </a:extLst>
          </p:cNvPr>
          <p:cNvSpPr txBox="1"/>
          <p:nvPr/>
        </p:nvSpPr>
        <p:spPr>
          <a:xfrm>
            <a:off x="2072149" y="5550691"/>
            <a:ext cx="38714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B0443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"FETCH_START"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8AF2C9DA-D391-5C4E-B88E-2C0D6F5404EA}"/>
              </a:ext>
            </a:extLst>
          </p:cNvPr>
          <p:cNvCxnSpPr/>
          <p:nvPr/>
        </p:nvCxnSpPr>
        <p:spPr>
          <a:xfrm flipH="1">
            <a:off x="5579671" y="3063526"/>
            <a:ext cx="911087" cy="0"/>
          </a:xfrm>
          <a:prstGeom prst="line">
            <a:avLst/>
          </a:prstGeom>
          <a:ln w="1270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5118B0F9-5DCC-6F46-9245-2BF8AC2D107C}"/>
              </a:ext>
            </a:extLst>
          </p:cNvPr>
          <p:cNvSpPr txBox="1"/>
          <p:nvPr/>
        </p:nvSpPr>
        <p:spPr>
          <a:xfrm>
            <a:off x="5854149" y="3230563"/>
            <a:ext cx="1182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</a:rPr>
              <a:t>Payload</a:t>
            </a:r>
          </a:p>
        </p:txBody>
      </p: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8DA7EC20-4FC2-AE40-B7C0-FB53505E5A18}"/>
              </a:ext>
            </a:extLst>
          </p:cNvPr>
          <p:cNvCxnSpPr>
            <a:cxnSpLocks/>
          </p:cNvCxnSpPr>
          <p:nvPr/>
        </p:nvCxnSpPr>
        <p:spPr>
          <a:xfrm flipH="1">
            <a:off x="4562061" y="3432858"/>
            <a:ext cx="1262271" cy="0"/>
          </a:xfrm>
          <a:prstGeom prst="line">
            <a:avLst/>
          </a:prstGeom>
          <a:ln w="12700">
            <a:solidFill>
              <a:srgbClr val="36544F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16672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702800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Logik wird aus Komponente in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geschoben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FETCH_START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710777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199" y="1026060"/>
            <a:ext cx="9640515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Logik wird aus Komponente in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geschoben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FETCH_START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4455151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624612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Logik wird aus Komponente in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geschoben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1: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sz="22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22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0E4E1A-B3CA-9444-8684-076A566399DD}"/>
              </a:ext>
            </a:extLst>
          </p:cNvPr>
          <p:cNvSpPr txBox="1"/>
          <p:nvPr/>
        </p:nvSpPr>
        <p:spPr>
          <a:xfrm>
            <a:off x="342740" y="2096238"/>
            <a:ext cx="969872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switch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type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FETCH_START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...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oldState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true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null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LOAD_FAILED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.error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LOAD_FINISHED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action.data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throw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Error("Invalid </a:t>
            </a:r>
            <a:r>
              <a:rPr lang="de-DE" b="1" dirty="0" err="1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</a:t>
            </a:r>
            <a:r>
              <a:rPr lang="de-DE" b="1" dirty="0">
                <a:solidFill>
                  <a:srgbClr val="C0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!")</a:t>
            </a:r>
            <a:r>
              <a:rPr lang="de-DE" dirty="0">
                <a:solidFill>
                  <a:srgbClr val="C000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12801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1CF530-5ACE-5845-927B-057BAAC44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AF3A14F-D4BF-AF47-B7A1-0B5A911EBD35}"/>
              </a:ext>
            </a:extLst>
          </p:cNvPr>
          <p:cNvSpPr/>
          <p:nvPr/>
        </p:nvSpPr>
        <p:spPr>
          <a:xfrm>
            <a:off x="0" y="5575140"/>
            <a:ext cx="9906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14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nils.buzz</a:t>
            </a:r>
            <a:r>
              <a:rPr lang="de-DE" sz="1400" dirty="0">
                <a:solidFill>
                  <a:srgbClr val="1778B8"/>
                </a:solidFill>
                <a:latin typeface="Source Sans Pro" panose="020B0503030403020204" pitchFamily="34" charset="77"/>
              </a:rPr>
              <a:t>/</a:t>
            </a:r>
            <a:r>
              <a:rPr lang="de-DE" sz="1400" dirty="0" err="1">
                <a:solidFill>
                  <a:srgbClr val="1778B8"/>
                </a:solidFill>
                <a:latin typeface="Source Sans Pro" panose="020B0503030403020204" pitchFamily="34" charset="77"/>
              </a:rPr>
              <a:t>react-state-example</a:t>
            </a:r>
            <a:endParaRPr lang="de-DE" sz="1400" dirty="0">
              <a:solidFill>
                <a:srgbClr val="1778B8"/>
              </a:solidFill>
              <a:latin typeface="Source Sans Pro" panose="020B0503030403020204" pitchFamily="34" charset="77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08F6F03-D2FE-DF47-91D8-187E51B87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754" y="188654"/>
            <a:ext cx="5888491" cy="5082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4744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0"/>
            <a:ext cx="9698726" cy="5329237"/>
          </a:xfrm>
        </p:spPr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Logik wird aus Komponente in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 geschoben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Schritt 2: Verwenden</a:t>
            </a:r>
            <a:endParaRPr lang="de-DE" sz="22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42740" y="1813173"/>
            <a:ext cx="96987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useApi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url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apiReducer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React.useEffect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() =&gt;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type: "FETCH_START" });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fetch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{type: "LOAD_FINISHED",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}, []);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68992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useReducer</a:t>
            </a:r>
            <a:r>
              <a:rPr lang="de-DE" dirty="0"/>
              <a:t> Hook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b="0" dirty="0">
                <a:solidFill>
                  <a:srgbClr val="36544F"/>
                </a:solidFill>
              </a:rPr>
              <a:t>: 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 Standard-JavaScript-Funktion, d.h. gut test- und wiederverwendbar</a:t>
            </a:r>
          </a:p>
          <a:p>
            <a:r>
              <a:rPr lang="de-DE" b="0" dirty="0">
                <a:solidFill>
                  <a:srgbClr val="36544F"/>
                </a:solidFill>
              </a:rPr>
              <a:t>Logik zur Behandlung des Zustandes an einer zentralen Stelle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 von Actions Code-intensiv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9313871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467770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Noch einmal: Die Login-Form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klaus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245248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Zustand ist außerhalb der Form erst nach Button-Klick relevant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klaus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</a:p>
          <a:p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 =&gt;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props.doLogin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}&gt;Login&lt;/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27681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Zustand ist außerhalb der Form erst nach Button-Klick relevant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klaus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("");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e.target.value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</a:p>
          <a:p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 =&gt;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props.doLogin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}&gt;Login&lt;/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92CB600-AB8F-6848-A2A0-1F7CE8B00D3B}"/>
              </a:ext>
            </a:extLst>
          </p:cNvPr>
          <p:cNvSpPr txBox="1"/>
          <p:nvPr/>
        </p:nvSpPr>
        <p:spPr>
          <a:xfrm>
            <a:off x="4022682" y="2782669"/>
            <a:ext cx="4905954" cy="313932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b="1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Sehr einfaches Beispiel: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Zum Beispiel: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kein Tracking, ob Feld "besucht" wurde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keine Feld-Validierungen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keine Gesamt-Validierung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👉 Wiederverwendbare Form-Komponente könnte schlau sein!</a:t>
            </a:r>
          </a:p>
        </p:txBody>
      </p:sp>
    </p:spTree>
    <p:extLst>
      <p:ext uri="{BB962C8B-B14F-4D97-AF65-F5344CB8AC3E}">
        <p14:creationId xmlns:p14="http://schemas.microsoft.com/office/powerpoint/2010/main" val="127622007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Idee: Wiederverwendbare Form-Komponente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90E0108-B71D-C948-9E03-6BB41269CDAC}"/>
              </a:ext>
            </a:extLst>
          </p:cNvPr>
          <p:cNvSpPr/>
          <p:nvPr/>
        </p:nvSpPr>
        <p:spPr>
          <a:xfrm>
            <a:off x="6206819" y="2706281"/>
            <a:ext cx="29383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Hält Zustand, </a:t>
            </a:r>
          </a:p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Validierungen </a:t>
            </a:r>
            <a:r>
              <a:rPr lang="de-DE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etc</a:t>
            </a:r>
            <a:endParaRPr lang="de-DE" b="1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B54BC5E7-7173-444B-BF64-B5F7D3E9C531}"/>
              </a:ext>
            </a:extLst>
          </p:cNvPr>
          <p:cNvCxnSpPr>
            <a:cxnSpLocks/>
          </p:cNvCxnSpPr>
          <p:nvPr/>
        </p:nvCxnSpPr>
        <p:spPr>
          <a:xfrm flipH="1">
            <a:off x="2695492" y="3029447"/>
            <a:ext cx="3419061" cy="343894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319653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Idee: Wiederverwendbare Form-Komponente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???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???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???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???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</a:p>
          <a:p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props.doLogin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(???)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}&gt;Login&lt;/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90E0108-B71D-C948-9E03-6BB41269CDAC}"/>
              </a:ext>
            </a:extLst>
          </p:cNvPr>
          <p:cNvSpPr/>
          <p:nvPr/>
        </p:nvSpPr>
        <p:spPr>
          <a:xfrm>
            <a:off x="6206819" y="2706281"/>
            <a:ext cx="33141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panose="020B0503030403020204" pitchFamily="34" charset="0"/>
              </a:rPr>
              <a:t>🤔 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Wie kommen die Elemente an ihre Werte und die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Callbacks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?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B54BC5E7-7173-444B-BF64-B5F7D3E9C531}"/>
              </a:ext>
            </a:extLst>
          </p:cNvPr>
          <p:cNvCxnSpPr>
            <a:cxnSpLocks/>
          </p:cNvCxnSpPr>
          <p:nvPr/>
        </p:nvCxnSpPr>
        <p:spPr>
          <a:xfrm flipH="1">
            <a:off x="3570136" y="3029447"/>
            <a:ext cx="2544418" cy="636104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FB0AC9D6-9B49-134F-B17C-136882BF9017}"/>
              </a:ext>
            </a:extLst>
          </p:cNvPr>
          <p:cNvCxnSpPr>
            <a:cxnSpLocks/>
          </p:cNvCxnSpPr>
          <p:nvPr/>
        </p:nvCxnSpPr>
        <p:spPr>
          <a:xfrm flipH="1">
            <a:off x="4723075" y="3181847"/>
            <a:ext cx="1543879" cy="130268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2FA0159-DB5E-1F4D-9627-CA094489A82E}"/>
              </a:ext>
            </a:extLst>
          </p:cNvPr>
          <p:cNvCxnSpPr>
            <a:cxnSpLocks/>
          </p:cNvCxnSpPr>
          <p:nvPr/>
        </p:nvCxnSpPr>
        <p:spPr>
          <a:xfrm flipH="1">
            <a:off x="4723075" y="3352612"/>
            <a:ext cx="2138901" cy="2038372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2177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Ansatz 1: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-Property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formstate.username.value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formstate.password.value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formstate.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password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</a:p>
          <a:p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props.doLogin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formstate.username.value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),</a:t>
            </a:r>
          </a:p>
          <a:p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                       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formstate.password.value</a:t>
            </a:r>
            <a:r>
              <a:rPr lang="de-DE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}&gt;Login&lt;/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90E0108-B71D-C948-9E03-6BB41269CDAC}"/>
              </a:ext>
            </a:extLst>
          </p:cNvPr>
          <p:cNvSpPr/>
          <p:nvPr/>
        </p:nvSpPr>
        <p:spPr>
          <a:xfrm>
            <a:off x="5792526" y="1951066"/>
            <a:ext cx="331410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Form-Komponente übergibt z.B. ein Objekt mit allen Formular-Teilen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B54BC5E7-7173-444B-BF64-B5F7D3E9C531}"/>
              </a:ext>
            </a:extLst>
          </p:cNvPr>
          <p:cNvCxnSpPr>
            <a:cxnSpLocks/>
          </p:cNvCxnSpPr>
          <p:nvPr/>
        </p:nvCxnSpPr>
        <p:spPr>
          <a:xfrm flipH="1">
            <a:off x="3848432" y="2482903"/>
            <a:ext cx="1944094" cy="721473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14484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Ansatz 1: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-Property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({...});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90E0108-B71D-C948-9E03-6BB41269CDAC}"/>
              </a:ext>
            </a:extLst>
          </p:cNvPr>
          <p:cNvSpPr/>
          <p:nvPr/>
        </p:nvSpPr>
        <p:spPr>
          <a:xfrm>
            <a:off x="4953000" y="3665747"/>
            <a:ext cx="443749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Angenommener State: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für jedes Feld ein Eintrag im Objekt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zu jedem Eintrag gehört Wert,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, ...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username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...,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onChange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... },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password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...,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onChange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...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B54BC5E7-7173-444B-BF64-B5F7D3E9C531}"/>
              </a:ext>
            </a:extLst>
          </p:cNvPr>
          <p:cNvCxnSpPr>
            <a:cxnSpLocks/>
          </p:cNvCxnSpPr>
          <p:nvPr/>
        </p:nvCxnSpPr>
        <p:spPr>
          <a:xfrm flipV="1">
            <a:off x="7744570" y="2767054"/>
            <a:ext cx="0" cy="1025719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2210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Zustand in React-Anwendungen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Lokaler </a:t>
            </a:r>
            <a:r>
              <a:rPr lang="de-DE" dirty="0" err="1"/>
              <a:t>vs</a:t>
            </a:r>
            <a:r>
              <a:rPr lang="de-DE" dirty="0"/>
              <a:t> globaler State</a:t>
            </a:r>
          </a:p>
          <a:p>
            <a:r>
              <a:rPr lang="de-DE" b="0" dirty="0">
                <a:solidFill>
                  <a:srgbClr val="36544F"/>
                </a:solidFill>
              </a:rPr>
              <a:t>Lokaler State steht in der Regel einer Komponente zur Verfügung</a:t>
            </a:r>
          </a:p>
          <a:p>
            <a:r>
              <a:rPr lang="de-DE" b="0" dirty="0">
                <a:solidFill>
                  <a:srgbClr val="36544F"/>
                </a:solidFill>
              </a:rPr>
              <a:t>Globaler State steht der gesamten Anwendung zur Verfügung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Es gibt natürlich Überschneidungen...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75408963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Ansatz 1: </a:t>
            </a:r>
            <a:r>
              <a:rPr lang="de-DE" b="0" dirty="0" err="1">
                <a:solidFill>
                  <a:srgbClr val="36544F"/>
                </a:solidFill>
              </a:rPr>
              <a:t>Render</a:t>
            </a:r>
            <a:r>
              <a:rPr lang="de-DE" b="0" dirty="0">
                <a:solidFill>
                  <a:srgbClr val="36544F"/>
                </a:solidFill>
              </a:rPr>
              <a:t>-Property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({...});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props.children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&lt;/form&gt;;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790E0108-B71D-C948-9E03-6BB41269CDAC}"/>
              </a:ext>
            </a:extLst>
          </p:cNvPr>
          <p:cNvSpPr/>
          <p:nvPr/>
        </p:nvSpPr>
        <p:spPr>
          <a:xfrm>
            <a:off x="1960823" y="4023361"/>
            <a:ext cx="33141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👉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 ist eine </a:t>
            </a:r>
            <a:r>
              <a:rPr lang="de-DE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Funktion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!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B54BC5E7-7173-444B-BF64-B5F7D3E9C531}"/>
              </a:ext>
            </a:extLst>
          </p:cNvPr>
          <p:cNvCxnSpPr>
            <a:cxnSpLocks/>
          </p:cNvCxnSpPr>
          <p:nvPr/>
        </p:nvCxnSpPr>
        <p:spPr>
          <a:xfrm flipH="1" flipV="1">
            <a:off x="2170706" y="3554233"/>
            <a:ext cx="254443" cy="469128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533180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React </a:t>
            </a:r>
            <a:r>
              <a:rPr lang="de-DE" dirty="0" err="1"/>
              <a:t>Context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Stellt Werte innerhalb einer Komponentenhierarchie zur Verfügung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62B9053B-B055-AF40-9402-60F67683D49C}"/>
              </a:ext>
            </a:extLst>
          </p:cNvPr>
          <p:cNvSpPr/>
          <p:nvPr/>
        </p:nvSpPr>
        <p:spPr>
          <a:xfrm>
            <a:off x="916057" y="2565304"/>
            <a:ext cx="85559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FD92397-5609-7C45-A702-DF1F3D8298E7}"/>
              </a:ext>
            </a:extLst>
          </p:cNvPr>
          <p:cNvSpPr/>
          <p:nvPr/>
        </p:nvSpPr>
        <p:spPr>
          <a:xfrm>
            <a:off x="859692" y="2043230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 mit State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1C07E25-1182-C24B-89C0-CD7971607ED0}"/>
              </a:ext>
            </a:extLst>
          </p:cNvPr>
          <p:cNvSpPr/>
          <p:nvPr/>
        </p:nvSpPr>
        <p:spPr>
          <a:xfrm>
            <a:off x="859691" y="3130677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7296CC7-F152-9848-B7F3-CB05CF2CBAF8}"/>
              </a:ext>
            </a:extLst>
          </p:cNvPr>
          <p:cNvSpPr/>
          <p:nvPr/>
        </p:nvSpPr>
        <p:spPr>
          <a:xfrm>
            <a:off x="859690" y="4218124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6DDE66A-8624-A143-B258-6E599F21BE18}"/>
              </a:ext>
            </a:extLst>
          </p:cNvPr>
          <p:cNvSpPr/>
          <p:nvPr/>
        </p:nvSpPr>
        <p:spPr>
          <a:xfrm>
            <a:off x="859689" y="5305572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7F48FDB9-A1DE-5544-A77E-0B04BB798405}"/>
              </a:ext>
            </a:extLst>
          </p:cNvPr>
          <p:cNvCxnSpPr>
            <a:stCxn id="5" idx="2"/>
            <a:endCxn id="6" idx="0"/>
          </p:cNvCxnSpPr>
          <p:nvPr/>
        </p:nvCxnSpPr>
        <p:spPr>
          <a:xfrm flipH="1">
            <a:off x="2110153" y="2569598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A2F00F70-10E7-0F40-99E9-ECBE2C0A50A5}"/>
              </a:ext>
            </a:extLst>
          </p:cNvPr>
          <p:cNvCxnSpPr/>
          <p:nvPr/>
        </p:nvCxnSpPr>
        <p:spPr>
          <a:xfrm flipH="1">
            <a:off x="2110150" y="3660133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4E26634-2D7C-E849-A02C-3D62BCD587E6}"/>
              </a:ext>
            </a:extLst>
          </p:cNvPr>
          <p:cNvCxnSpPr/>
          <p:nvPr/>
        </p:nvCxnSpPr>
        <p:spPr>
          <a:xfrm flipH="1">
            <a:off x="2110149" y="4746047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id="{22838AB7-37D5-5644-9A41-9D127AB11C45}"/>
              </a:ext>
            </a:extLst>
          </p:cNvPr>
          <p:cNvSpPr/>
          <p:nvPr/>
        </p:nvSpPr>
        <p:spPr>
          <a:xfrm>
            <a:off x="2166519" y="2753944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4" name="Abgerundetes Rechteck 13">
            <a:extLst>
              <a:ext uri="{FF2B5EF4-FFF2-40B4-BE49-F238E27FC236}">
                <a16:creationId xmlns:a16="http://schemas.microsoft.com/office/drawing/2014/main" id="{C7476034-CF6D-6B43-AE1C-B11A9BB573AC}"/>
              </a:ext>
            </a:extLst>
          </p:cNvPr>
          <p:cNvSpPr/>
          <p:nvPr/>
        </p:nvSpPr>
        <p:spPr>
          <a:xfrm>
            <a:off x="2166519" y="3852072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5" name="Abgerundetes Rechteck 14">
            <a:extLst>
              <a:ext uri="{FF2B5EF4-FFF2-40B4-BE49-F238E27FC236}">
                <a16:creationId xmlns:a16="http://schemas.microsoft.com/office/drawing/2014/main" id="{E12BAD49-44EF-8347-A0C5-E643CB1528BA}"/>
              </a:ext>
            </a:extLst>
          </p:cNvPr>
          <p:cNvSpPr/>
          <p:nvPr/>
        </p:nvSpPr>
        <p:spPr>
          <a:xfrm>
            <a:off x="2169834" y="4950789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75B827E-32B7-3D4D-A531-E422E6BFB523}"/>
              </a:ext>
            </a:extLst>
          </p:cNvPr>
          <p:cNvSpPr/>
          <p:nvPr/>
        </p:nvSpPr>
        <p:spPr>
          <a:xfrm>
            <a:off x="589805" y="6023860"/>
            <a:ext cx="33473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State wird per Properties durchgereicht</a:t>
            </a:r>
            <a:endParaRPr lang="de-DE" sz="1400" b="1" dirty="0"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10418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React </a:t>
            </a:r>
            <a:r>
              <a:rPr lang="de-DE" dirty="0" err="1"/>
              <a:t>Context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Stellt Werte innerhalb einer Komponentenhierarchie zur Verfügung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62B9053B-B055-AF40-9402-60F67683D49C}"/>
              </a:ext>
            </a:extLst>
          </p:cNvPr>
          <p:cNvSpPr/>
          <p:nvPr/>
        </p:nvSpPr>
        <p:spPr>
          <a:xfrm>
            <a:off x="916057" y="2565304"/>
            <a:ext cx="85559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FD92397-5609-7C45-A702-DF1F3D8298E7}"/>
              </a:ext>
            </a:extLst>
          </p:cNvPr>
          <p:cNvSpPr/>
          <p:nvPr/>
        </p:nvSpPr>
        <p:spPr>
          <a:xfrm>
            <a:off x="859692" y="2043230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 mit State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1C07E25-1182-C24B-89C0-CD7971607ED0}"/>
              </a:ext>
            </a:extLst>
          </p:cNvPr>
          <p:cNvSpPr/>
          <p:nvPr/>
        </p:nvSpPr>
        <p:spPr>
          <a:xfrm>
            <a:off x="859691" y="3130677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7296CC7-F152-9848-B7F3-CB05CF2CBAF8}"/>
              </a:ext>
            </a:extLst>
          </p:cNvPr>
          <p:cNvSpPr/>
          <p:nvPr/>
        </p:nvSpPr>
        <p:spPr>
          <a:xfrm>
            <a:off x="859690" y="4218124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6DDE66A-8624-A143-B258-6E599F21BE18}"/>
              </a:ext>
            </a:extLst>
          </p:cNvPr>
          <p:cNvSpPr/>
          <p:nvPr/>
        </p:nvSpPr>
        <p:spPr>
          <a:xfrm>
            <a:off x="859689" y="5305572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7F48FDB9-A1DE-5544-A77E-0B04BB798405}"/>
              </a:ext>
            </a:extLst>
          </p:cNvPr>
          <p:cNvCxnSpPr>
            <a:stCxn id="5" idx="2"/>
            <a:endCxn id="6" idx="0"/>
          </p:cNvCxnSpPr>
          <p:nvPr/>
        </p:nvCxnSpPr>
        <p:spPr>
          <a:xfrm flipH="1">
            <a:off x="2110153" y="2569598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A2F00F70-10E7-0F40-99E9-ECBE2C0A50A5}"/>
              </a:ext>
            </a:extLst>
          </p:cNvPr>
          <p:cNvCxnSpPr/>
          <p:nvPr/>
        </p:nvCxnSpPr>
        <p:spPr>
          <a:xfrm flipH="1">
            <a:off x="2110150" y="3660133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4E26634-2D7C-E849-A02C-3D62BCD587E6}"/>
              </a:ext>
            </a:extLst>
          </p:cNvPr>
          <p:cNvCxnSpPr/>
          <p:nvPr/>
        </p:nvCxnSpPr>
        <p:spPr>
          <a:xfrm flipH="1">
            <a:off x="2110149" y="4746047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bgerundetes Rechteck 12">
            <a:extLst>
              <a:ext uri="{FF2B5EF4-FFF2-40B4-BE49-F238E27FC236}">
                <a16:creationId xmlns:a16="http://schemas.microsoft.com/office/drawing/2014/main" id="{22838AB7-37D5-5644-9A41-9D127AB11C45}"/>
              </a:ext>
            </a:extLst>
          </p:cNvPr>
          <p:cNvSpPr/>
          <p:nvPr/>
        </p:nvSpPr>
        <p:spPr>
          <a:xfrm>
            <a:off x="2166519" y="2753944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4" name="Abgerundetes Rechteck 13">
            <a:extLst>
              <a:ext uri="{FF2B5EF4-FFF2-40B4-BE49-F238E27FC236}">
                <a16:creationId xmlns:a16="http://schemas.microsoft.com/office/drawing/2014/main" id="{C7476034-CF6D-6B43-AE1C-B11A9BB573AC}"/>
              </a:ext>
            </a:extLst>
          </p:cNvPr>
          <p:cNvSpPr/>
          <p:nvPr/>
        </p:nvSpPr>
        <p:spPr>
          <a:xfrm>
            <a:off x="2166519" y="3852072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5" name="Abgerundetes Rechteck 14">
            <a:extLst>
              <a:ext uri="{FF2B5EF4-FFF2-40B4-BE49-F238E27FC236}">
                <a16:creationId xmlns:a16="http://schemas.microsoft.com/office/drawing/2014/main" id="{E12BAD49-44EF-8347-A0C5-E643CB1528BA}"/>
              </a:ext>
            </a:extLst>
          </p:cNvPr>
          <p:cNvSpPr/>
          <p:nvPr/>
        </p:nvSpPr>
        <p:spPr>
          <a:xfrm>
            <a:off x="2169834" y="4950789"/>
            <a:ext cx="687754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props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75B827E-32B7-3D4D-A531-E422E6BFB523}"/>
              </a:ext>
            </a:extLst>
          </p:cNvPr>
          <p:cNvSpPr/>
          <p:nvPr/>
        </p:nvSpPr>
        <p:spPr>
          <a:xfrm>
            <a:off x="589805" y="6023860"/>
            <a:ext cx="334739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State wird per Properties durchgereicht</a:t>
            </a:r>
            <a:endParaRPr lang="de-DE" sz="1400" b="1" dirty="0">
              <a:latin typeface="Source Sans Pro" panose="020B0503030403020204" pitchFamily="34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641F053C-1467-3941-8CA8-1974A19D9CD0}"/>
              </a:ext>
            </a:extLst>
          </p:cNvPr>
          <p:cNvSpPr/>
          <p:nvPr/>
        </p:nvSpPr>
        <p:spPr>
          <a:xfrm>
            <a:off x="5653349" y="2043230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 mit State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40733FEE-8B7F-5B46-ADD4-FAFFC52D2EDB}"/>
              </a:ext>
            </a:extLst>
          </p:cNvPr>
          <p:cNvSpPr/>
          <p:nvPr/>
        </p:nvSpPr>
        <p:spPr>
          <a:xfrm>
            <a:off x="5653348" y="3130677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D8BAC7EC-C7B3-3B4B-9749-D80CAE5B95F8}"/>
              </a:ext>
            </a:extLst>
          </p:cNvPr>
          <p:cNvSpPr/>
          <p:nvPr/>
        </p:nvSpPr>
        <p:spPr>
          <a:xfrm>
            <a:off x="5653347" y="4218124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4EC8A4C9-B58B-DF4D-91A9-D30C450FD12A}"/>
              </a:ext>
            </a:extLst>
          </p:cNvPr>
          <p:cNvSpPr/>
          <p:nvPr/>
        </p:nvSpPr>
        <p:spPr>
          <a:xfrm>
            <a:off x="5653346" y="5305572"/>
            <a:ext cx="2500923" cy="526368"/>
          </a:xfrm>
          <a:prstGeom prst="rect">
            <a:avLst/>
          </a:prstGeom>
          <a:noFill/>
          <a:ln>
            <a:solidFill>
              <a:srgbClr val="36544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</a:t>
            </a: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58BC8D7B-FD7E-674B-B252-0AB68FDF9135}"/>
              </a:ext>
            </a:extLst>
          </p:cNvPr>
          <p:cNvCxnSpPr>
            <a:stCxn id="17" idx="2"/>
            <a:endCxn id="18" idx="0"/>
          </p:cNvCxnSpPr>
          <p:nvPr/>
        </p:nvCxnSpPr>
        <p:spPr>
          <a:xfrm flipH="1">
            <a:off x="6903810" y="2569598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68813C56-5238-D94A-BE0B-12B534EBCD71}"/>
              </a:ext>
            </a:extLst>
          </p:cNvPr>
          <p:cNvCxnSpPr/>
          <p:nvPr/>
        </p:nvCxnSpPr>
        <p:spPr>
          <a:xfrm flipH="1">
            <a:off x="6903807" y="3660133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91802482-2B0B-CA41-A4D3-EEFE6AB3F9EB}"/>
              </a:ext>
            </a:extLst>
          </p:cNvPr>
          <p:cNvCxnSpPr/>
          <p:nvPr/>
        </p:nvCxnSpPr>
        <p:spPr>
          <a:xfrm flipH="1">
            <a:off x="6903806" y="4746047"/>
            <a:ext cx="1" cy="561079"/>
          </a:xfrm>
          <a:prstGeom prst="straightConnector1">
            <a:avLst/>
          </a:prstGeom>
          <a:ln w="28575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Abgerundetes Rechteck 24">
            <a:extLst>
              <a:ext uri="{FF2B5EF4-FFF2-40B4-BE49-F238E27FC236}">
                <a16:creationId xmlns:a16="http://schemas.microsoft.com/office/drawing/2014/main" id="{45897CF5-73F4-9842-B1E0-F639591666CA}"/>
              </a:ext>
            </a:extLst>
          </p:cNvPr>
          <p:cNvSpPr/>
          <p:nvPr/>
        </p:nvSpPr>
        <p:spPr>
          <a:xfrm>
            <a:off x="7892075" y="1923267"/>
            <a:ext cx="921056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provider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26" name="Abgerundetes Rechteck 25">
            <a:extLst>
              <a:ext uri="{FF2B5EF4-FFF2-40B4-BE49-F238E27FC236}">
                <a16:creationId xmlns:a16="http://schemas.microsoft.com/office/drawing/2014/main" id="{6C2F421C-7813-CF4D-9030-71731BF6A4EB}"/>
              </a:ext>
            </a:extLst>
          </p:cNvPr>
          <p:cNvSpPr/>
          <p:nvPr/>
        </p:nvSpPr>
        <p:spPr>
          <a:xfrm>
            <a:off x="8037565" y="5205720"/>
            <a:ext cx="890969" cy="192386"/>
          </a:xfrm>
          <a:prstGeom prst="roundRect">
            <a:avLst/>
          </a:prstGeom>
          <a:solidFill>
            <a:srgbClr val="1778B8"/>
          </a:solidFill>
          <a:ln>
            <a:solidFill>
              <a:srgbClr val="1778B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200" dirty="0" err="1">
                <a:solidFill>
                  <a:srgbClr val="D4EBE9"/>
                </a:solidFill>
                <a:latin typeface="Source Sans Pro" panose="020B0503030403020204" pitchFamily="34" charset="0"/>
              </a:rPr>
              <a:t>consumer</a:t>
            </a:r>
            <a:endParaRPr lang="de-DE" dirty="0">
              <a:solidFill>
                <a:srgbClr val="D4EBE9"/>
              </a:solidFill>
              <a:latin typeface="Source Sans Pro" panose="020B0503030403020204" pitchFamily="34" charset="0"/>
            </a:endParaRP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7BC63BD1-917C-6F42-9CEA-7D47C21F5EEE}"/>
              </a:ext>
            </a:extLst>
          </p:cNvPr>
          <p:cNvSpPr/>
          <p:nvPr/>
        </p:nvSpPr>
        <p:spPr>
          <a:xfrm>
            <a:off x="5563216" y="6007372"/>
            <a:ext cx="310052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State wird mit </a:t>
            </a:r>
            <a:r>
              <a:rPr lang="de-DE" sz="1400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Context</a:t>
            </a:r>
            <a:r>
              <a:rPr lang="de-DE" sz="1400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bereitgestellt</a:t>
            </a:r>
            <a:endParaRPr lang="de-DE" sz="1400" b="1" dirty="0">
              <a:latin typeface="Source Sans Pro" panose="020B0503030403020204" pitchFamily="34" charset="0"/>
            </a:endParaRPr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96EB4F44-E35F-7544-909D-AD272454199C}"/>
              </a:ext>
            </a:extLst>
          </p:cNvPr>
          <p:cNvCxnSpPr>
            <a:cxnSpLocks/>
          </p:cNvCxnSpPr>
          <p:nvPr/>
        </p:nvCxnSpPr>
        <p:spPr>
          <a:xfrm flipH="1">
            <a:off x="8536890" y="2115769"/>
            <a:ext cx="1" cy="3089951"/>
          </a:xfrm>
          <a:prstGeom prst="straightConnector1">
            <a:avLst/>
          </a:prstGeom>
          <a:ln w="28575">
            <a:solidFill>
              <a:srgbClr val="36544F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445953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Stellt Werte innerhalb einer Komponentenhierarchie zur Verfügung</a:t>
            </a:r>
          </a:p>
          <a:p>
            <a:pPr lvl="1"/>
            <a:r>
              <a:rPr lang="de-DE" dirty="0"/>
              <a:t>Erspart das Properties durchreichen</a:t>
            </a:r>
          </a:p>
          <a:p>
            <a:pPr lvl="1"/>
            <a:r>
              <a:rPr lang="de-DE" dirty="0"/>
              <a:t>Factory-Funktion erzeugt Provider und Consumer-Komponenten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Provider-Komponente</a:t>
            </a:r>
          </a:p>
          <a:p>
            <a:pPr lvl="1"/>
            <a:r>
              <a:rPr lang="de-DE" dirty="0"/>
              <a:t>Stellt Werte für darunterliegende Komponenten zur Verfügung</a:t>
            </a:r>
          </a:p>
          <a:p>
            <a:pPr lvl="1"/>
            <a:r>
              <a:rPr lang="de-DE" dirty="0"/>
              <a:t>Muss dazu ihre Kinder rendern</a:t>
            </a:r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0" indent="0">
              <a:buNone/>
            </a:pPr>
            <a:r>
              <a:rPr lang="de-DE" dirty="0"/>
              <a:t>Provider-Komponente</a:t>
            </a:r>
          </a:p>
          <a:p>
            <a:pPr lvl="1"/>
            <a:r>
              <a:rPr lang="de-DE" dirty="0"/>
              <a:t>Kann die bereitgestellten Werte konsumieren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62B9053B-B055-AF40-9402-60F67683D49C}"/>
              </a:ext>
            </a:extLst>
          </p:cNvPr>
          <p:cNvSpPr/>
          <p:nvPr/>
        </p:nvSpPr>
        <p:spPr>
          <a:xfrm>
            <a:off x="916057" y="2565304"/>
            <a:ext cx="855593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505811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– Provider-Komponente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203200" y="2136338"/>
            <a:ext cx="95209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React.createContext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({...});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FormContext.Provider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&lt;/form&gt;;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7097575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- Zugriff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&lt;...&gt;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&lt;...&gt;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&lt;...&gt;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D6E1C7D-35FF-0F4D-8B0F-5969975E9C25}"/>
              </a:ext>
            </a:extLst>
          </p:cNvPr>
          <p:cNvSpPr/>
          <p:nvPr/>
        </p:nvSpPr>
        <p:spPr>
          <a:xfrm>
            <a:off x="3951802" y="3075773"/>
            <a:ext cx="33141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Provider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D5B495A-CC02-5545-9C4E-BA0E5F7FB2A8}"/>
              </a:ext>
            </a:extLst>
          </p:cNvPr>
          <p:cNvCxnSpPr>
            <a:cxnSpLocks/>
          </p:cNvCxnSpPr>
          <p:nvPr/>
        </p:nvCxnSpPr>
        <p:spPr>
          <a:xfrm flipH="1" flipV="1">
            <a:off x="2441050" y="3140765"/>
            <a:ext cx="1510752" cy="103570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484E2B54-8BD5-0341-B2D8-B91E3E4930B7}"/>
              </a:ext>
            </a:extLst>
          </p:cNvPr>
          <p:cNvSpPr/>
          <p:nvPr/>
        </p:nvSpPr>
        <p:spPr>
          <a:xfrm>
            <a:off x="3301121" y="3629770"/>
            <a:ext cx="3314108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Consumer</a:t>
            </a:r>
          </a:p>
          <a:p>
            <a:endParaRPr lang="de-DE" sz="1050" u="sng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Alle Komponenten unterhalb des Providers haben Zugriff auf das bereitgestellte Objekt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7B7D7370-10FD-BF4D-A335-098556C82026}"/>
              </a:ext>
            </a:extLst>
          </p:cNvPr>
          <p:cNvCxnSpPr>
            <a:cxnSpLocks/>
          </p:cNvCxnSpPr>
          <p:nvPr/>
        </p:nvCxnSpPr>
        <p:spPr>
          <a:xfrm flipH="1" flipV="1">
            <a:off x="1574358" y="3697357"/>
            <a:ext cx="1726763" cy="100975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862786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Ein Consumer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3432062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Ein Consumer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5320351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Beispiel: Ein 2. Consumer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14EDEB9-89EE-7F42-9860-FDF7698DB980}"/>
              </a:ext>
            </a:extLst>
          </p:cNvPr>
          <p:cNvSpPr/>
          <p:nvPr/>
        </p:nvSpPr>
        <p:spPr>
          <a:xfrm>
            <a:off x="203200" y="4232155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B355B1C-9172-B448-AC79-993763A35B27}"/>
              </a:ext>
            </a:extLst>
          </p:cNvPr>
          <p:cNvSpPr txBox="1"/>
          <p:nvPr/>
        </p:nvSpPr>
        <p:spPr>
          <a:xfrm>
            <a:off x="203200" y="4077781"/>
            <a:ext cx="952092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onButtonClick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onButtonClick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)}&gt;{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8855600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Formular mit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=&gt;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props.doLogin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.username.value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state.password.value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Login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&lt;/Button&gt;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7794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1CF530-5ACE-5845-927B-057BAAC44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08F6F03-D2FE-DF47-91D8-187E51B87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754" y="188654"/>
            <a:ext cx="5888491" cy="5082356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CAF3A14F-D4BF-AF47-B7A1-0B5A911EBD35}"/>
              </a:ext>
            </a:extLst>
          </p:cNvPr>
          <p:cNvSpPr/>
          <p:nvPr/>
        </p:nvSpPr>
        <p:spPr>
          <a:xfrm rot="20923612">
            <a:off x="1173821" y="2406667"/>
            <a:ext cx="7558357" cy="646331"/>
          </a:xfrm>
          <a:prstGeom prst="rect">
            <a:avLst/>
          </a:prstGeom>
          <a:solidFill>
            <a:srgbClr val="D4EBE9">
              <a:alpha val="81000"/>
            </a:srgbClr>
          </a:solidFill>
          <a:ln w="635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🤔 </a:t>
            </a:r>
            <a:r>
              <a:rPr lang="de-DE" sz="3600" b="1" dirty="0">
                <a:solidFill>
                  <a:srgbClr val="FB8E20"/>
                </a:solidFill>
                <a:latin typeface="Source Sans Pro" panose="020B0503030403020204" pitchFamily="34" charset="77"/>
              </a:rPr>
              <a:t>Wo haben wir hier überall State? </a:t>
            </a:r>
            <a:r>
              <a:rPr lang="de-DE" dirty="0">
                <a:solidFill>
                  <a:srgbClr val="1778B8"/>
                </a:solidFill>
                <a:latin typeface="Source Sans Pro" panose="020B0503030403020204" pitchFamily="34" charset="77"/>
              </a:rPr>
              <a:t>🤔</a:t>
            </a:r>
          </a:p>
        </p:txBody>
      </p:sp>
    </p:spTree>
    <p:extLst>
      <p:ext uri="{BB962C8B-B14F-4D97-AF65-F5344CB8AC3E}">
        <p14:creationId xmlns:p14="http://schemas.microsoft.com/office/powerpoint/2010/main" val="108497451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Formular mit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6E0148-3750-D34F-AB1F-D3A8B35C96B5}"/>
              </a:ext>
            </a:extLst>
          </p:cNvPr>
          <p:cNvSpPr txBox="1"/>
          <p:nvPr/>
        </p:nvSpPr>
        <p:spPr>
          <a:xfrm>
            <a:off x="385073" y="2105519"/>
            <a:ext cx="952092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(&lt;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=&gt;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props.doLogin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.username.value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state.password.value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Login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&lt;/Button&gt;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39A5917C-2BA4-624F-A3F0-C415C21B1CBD}"/>
              </a:ext>
            </a:extLst>
          </p:cNvPr>
          <p:cNvSpPr/>
          <p:nvPr/>
        </p:nvSpPr>
        <p:spPr>
          <a:xfrm>
            <a:off x="5938116" y="1535417"/>
            <a:ext cx="331410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Form ist hier eine Art "logische"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Komponente, die aus mehreren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Teilen besteht.</a:t>
            </a:r>
          </a:p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</a:rPr>
              <a:t>Alle Teile haben automatisch Zugriff auf den State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CFD8551C-1B60-A64A-9ACC-6192EE208827}"/>
              </a:ext>
            </a:extLst>
          </p:cNvPr>
          <p:cNvCxnSpPr>
            <a:cxnSpLocks/>
          </p:cNvCxnSpPr>
          <p:nvPr/>
        </p:nvCxnSpPr>
        <p:spPr>
          <a:xfrm flipH="1">
            <a:off x="3013544" y="2274081"/>
            <a:ext cx="2924572" cy="318044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019503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Noch mehr Consumer – alle brauchen den Formzustand für </a:t>
            </a:r>
            <a:r>
              <a:rPr lang="de-DE" b="0" u="sng" dirty="0">
                <a:solidFill>
                  <a:srgbClr val="36544F"/>
                </a:solidFill>
              </a:rPr>
              <a:t>ein</a:t>
            </a:r>
            <a:r>
              <a:rPr lang="de-DE" b="0" dirty="0">
                <a:solidFill>
                  <a:srgbClr val="36544F"/>
                </a:solidFill>
              </a:rPr>
              <a:t> Feld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14EDEB9-89EE-7F42-9860-FDF7698DB980}"/>
              </a:ext>
            </a:extLst>
          </p:cNvPr>
          <p:cNvSpPr/>
          <p:nvPr/>
        </p:nvSpPr>
        <p:spPr>
          <a:xfrm>
            <a:off x="203200" y="4232155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468197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Noch mehr Consumer – alle brauchen den Formzustand für </a:t>
            </a:r>
            <a:r>
              <a:rPr lang="de-DE" b="0" u="sng" dirty="0">
                <a:solidFill>
                  <a:srgbClr val="36544F"/>
                </a:solidFill>
              </a:rPr>
              <a:t>ein</a:t>
            </a:r>
            <a:r>
              <a:rPr lang="de-DE" b="0" dirty="0">
                <a:solidFill>
                  <a:srgbClr val="36544F"/>
                </a:solidFill>
              </a:rPr>
              <a:t> Feld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14EDEB9-89EE-7F42-9860-FDF7698DB980}"/>
              </a:ext>
            </a:extLst>
          </p:cNvPr>
          <p:cNvSpPr/>
          <p:nvPr/>
        </p:nvSpPr>
        <p:spPr>
          <a:xfrm>
            <a:off x="203200" y="4232155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D5164B8-928D-A644-9266-CC89C080274B}"/>
              </a:ext>
            </a:extLst>
          </p:cNvPr>
          <p:cNvSpPr txBox="1"/>
          <p:nvPr/>
        </p:nvSpPr>
        <p:spPr>
          <a:xfrm>
            <a:off x="203200" y="3998269"/>
            <a:ext cx="95209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TextArea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...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9713212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Noch mehr Consumer – alle brauchen den Formzustand für </a:t>
            </a:r>
            <a:r>
              <a:rPr lang="de-DE" b="0" u="sng" dirty="0">
                <a:solidFill>
                  <a:srgbClr val="36544F"/>
                </a:solidFill>
              </a:rPr>
              <a:t>ein</a:t>
            </a:r>
            <a:r>
              <a:rPr lang="de-DE" b="0" dirty="0">
                <a:solidFill>
                  <a:srgbClr val="36544F"/>
                </a:solidFill>
              </a:rPr>
              <a:t> Feld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14EDEB9-89EE-7F42-9860-FDF7698DB980}"/>
              </a:ext>
            </a:extLst>
          </p:cNvPr>
          <p:cNvSpPr/>
          <p:nvPr/>
        </p:nvSpPr>
        <p:spPr>
          <a:xfrm>
            <a:off x="203200" y="4232155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D5164B8-928D-A644-9266-CC89C080274B}"/>
              </a:ext>
            </a:extLst>
          </p:cNvPr>
          <p:cNvSpPr txBox="1"/>
          <p:nvPr/>
        </p:nvSpPr>
        <p:spPr>
          <a:xfrm>
            <a:off x="203200" y="3998269"/>
            <a:ext cx="95209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TextArea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verwenden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5368B49-7188-6D49-9865-29D586A102F3}"/>
              </a:ext>
            </a:extLst>
          </p:cNvPr>
          <p:cNvSpPr txBox="1"/>
          <p:nvPr/>
        </p:nvSpPr>
        <p:spPr>
          <a:xfrm>
            <a:off x="203200" y="5638190"/>
            <a:ext cx="95209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MeineEigeneKomponente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verwenden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0450685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Noch mehr Consumer – alle brauchen den Formzustand für </a:t>
            </a:r>
            <a:r>
              <a:rPr lang="de-DE" b="0" u="sng" dirty="0">
                <a:solidFill>
                  <a:srgbClr val="36544F"/>
                </a:solidFill>
              </a:rPr>
              <a:t>ein</a:t>
            </a:r>
            <a:r>
              <a:rPr lang="de-DE" b="0" dirty="0">
                <a:solidFill>
                  <a:srgbClr val="36544F"/>
                </a:solidFill>
              </a:rPr>
              <a:t> Feld</a:t>
            </a: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TextField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14EDEB9-89EE-7F42-9860-FDF7698DB980}"/>
              </a:ext>
            </a:extLst>
          </p:cNvPr>
          <p:cNvSpPr/>
          <p:nvPr/>
        </p:nvSpPr>
        <p:spPr>
          <a:xfrm>
            <a:off x="203200" y="4232155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D5164B8-928D-A644-9266-CC89C080274B}"/>
              </a:ext>
            </a:extLst>
          </p:cNvPr>
          <p:cNvSpPr txBox="1"/>
          <p:nvPr/>
        </p:nvSpPr>
        <p:spPr>
          <a:xfrm>
            <a:off x="203200" y="3998269"/>
            <a:ext cx="95209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TextArea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verwenden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5368B49-7188-6D49-9865-29D586A102F3}"/>
              </a:ext>
            </a:extLst>
          </p:cNvPr>
          <p:cNvSpPr txBox="1"/>
          <p:nvPr/>
        </p:nvSpPr>
        <p:spPr>
          <a:xfrm>
            <a:off x="203200" y="5638190"/>
            <a:ext cx="95209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MeineEigeneKomponente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verwenden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8F10F75-5E76-DA44-981B-733F6E162001}"/>
              </a:ext>
            </a:extLst>
          </p:cNvPr>
          <p:cNvSpPr/>
          <p:nvPr/>
        </p:nvSpPr>
        <p:spPr>
          <a:xfrm>
            <a:off x="7572356" y="2845943"/>
            <a:ext cx="331410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Redundanter Code</a:t>
            </a:r>
          </a:p>
          <a:p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Implementierungsdetail</a:t>
            </a:r>
          </a:p>
          <a:p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Context</a:t>
            </a:r>
            <a:r>
              <a:rPr lang="de-DE" sz="160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82BBA502-D9A0-1B4C-9680-619F83AB501E}"/>
              </a:ext>
            </a:extLst>
          </p:cNvPr>
          <p:cNvCxnSpPr>
            <a:cxnSpLocks/>
          </p:cNvCxnSpPr>
          <p:nvPr/>
        </p:nvCxnSpPr>
        <p:spPr>
          <a:xfrm flipH="1" flipV="1">
            <a:off x="6410019" y="2782957"/>
            <a:ext cx="1125141" cy="493873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A703F9FB-AAFC-E442-8F81-9ACC9234A557}"/>
              </a:ext>
            </a:extLst>
          </p:cNvPr>
          <p:cNvCxnSpPr>
            <a:cxnSpLocks/>
          </p:cNvCxnSpPr>
          <p:nvPr/>
        </p:nvCxnSpPr>
        <p:spPr>
          <a:xfrm flipH="1">
            <a:off x="6388693" y="3328420"/>
            <a:ext cx="1146467" cy="903735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C4D372CF-7E0A-FE4D-8A4C-E8888F7FEDFD}"/>
              </a:ext>
            </a:extLst>
          </p:cNvPr>
          <p:cNvCxnSpPr>
            <a:cxnSpLocks/>
          </p:cNvCxnSpPr>
          <p:nvPr/>
        </p:nvCxnSpPr>
        <p:spPr>
          <a:xfrm flipH="1">
            <a:off x="6615485" y="3325640"/>
            <a:ext cx="956871" cy="2603585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A2B34EFA-7145-0141-AA1F-CF0FA2D2BA01}"/>
              </a:ext>
            </a:extLst>
          </p:cNvPr>
          <p:cNvCxnSpPr>
            <a:cxnSpLocks/>
          </p:cNvCxnSpPr>
          <p:nvPr/>
        </p:nvCxnSpPr>
        <p:spPr>
          <a:xfrm flipH="1" flipV="1">
            <a:off x="5955527" y="3080095"/>
            <a:ext cx="1579633" cy="235202"/>
          </a:xfrm>
          <a:prstGeom prst="straightConnector1">
            <a:avLst/>
          </a:prstGeom>
          <a:ln w="25400">
            <a:solidFill>
              <a:srgbClr val="36544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586165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Custom Hook für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useFieldState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14EDEB9-89EE-7F42-9860-FDF7698DB980}"/>
              </a:ext>
            </a:extLst>
          </p:cNvPr>
          <p:cNvSpPr/>
          <p:nvPr/>
        </p:nvSpPr>
        <p:spPr>
          <a:xfrm>
            <a:off x="203200" y="4232155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17332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Kommunikation von </a:t>
            </a:r>
            <a:r>
              <a:rPr lang="de-DE" dirty="0" err="1"/>
              <a:t>KOmponenten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State über Komponentengrenzen 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Custom Hook für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dirty="0"/>
              <a:t>	</a:t>
            </a:r>
          </a:p>
          <a:p>
            <a:pPr marL="0" indent="0">
              <a:buNone/>
            </a:pPr>
            <a:r>
              <a:rPr lang="de-DE" dirty="0"/>
              <a:t>		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EC6A43-EED2-2D46-A98E-6D75A8E486FF}"/>
              </a:ext>
            </a:extLst>
          </p:cNvPr>
          <p:cNvSpPr txBox="1"/>
          <p:nvPr/>
        </p:nvSpPr>
        <p:spPr>
          <a:xfrm>
            <a:off x="203200" y="2136338"/>
            <a:ext cx="95209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useFieldState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FormContext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B0443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14EDEB9-89EE-7F42-9860-FDF7698DB980}"/>
              </a:ext>
            </a:extLst>
          </p:cNvPr>
          <p:cNvSpPr/>
          <p:nvPr/>
        </p:nvSpPr>
        <p:spPr>
          <a:xfrm>
            <a:off x="203200" y="4232155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D5164B8-928D-A644-9266-CC89C080274B}"/>
              </a:ext>
            </a:extLst>
          </p:cNvPr>
          <p:cNvSpPr txBox="1"/>
          <p:nvPr/>
        </p:nvSpPr>
        <p:spPr>
          <a:xfrm>
            <a:off x="203200" y="3998269"/>
            <a:ext cx="95209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InputField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useFieldState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DF464CC-FBAF-C249-A8E4-11CC52B5AF21}"/>
              </a:ext>
            </a:extLst>
          </p:cNvPr>
          <p:cNvSpPr txBox="1"/>
          <p:nvPr/>
        </p:nvSpPr>
        <p:spPr>
          <a:xfrm>
            <a:off x="203200" y="5309373"/>
            <a:ext cx="952092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TextArea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useFieldState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textarea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1243389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Idee: </a:t>
            </a:r>
            <a:r>
              <a:rPr lang="de-DE" b="0" dirty="0">
                <a:solidFill>
                  <a:srgbClr val="36544F"/>
                </a:solidFill>
              </a:rPr>
              <a:t>React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 auch für "echte" globale Daten</a:t>
            </a:r>
          </a:p>
          <a:p>
            <a:pPr marL="0" indent="0">
              <a:buNone/>
            </a:pPr>
            <a:r>
              <a:rPr lang="de-DE" dirty="0"/>
              <a:t>Beispiel:</a:t>
            </a:r>
            <a:r>
              <a:rPr lang="de-DE" b="0" dirty="0">
                <a:solidFill>
                  <a:srgbClr val="36544F"/>
                </a:solidFill>
              </a:rPr>
              <a:t> angemeldeter Benutzer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ED94595-AFCC-B54C-9128-EF8FC73C9078}"/>
              </a:ext>
            </a:extLst>
          </p:cNvPr>
          <p:cNvSpPr/>
          <p:nvPr/>
        </p:nvSpPr>
        <p:spPr>
          <a:xfrm>
            <a:off x="4661425" y="3713877"/>
            <a:ext cx="37949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User-Objekt mit Daten und Funktionen liegt in einem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Context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435D7B1-8F7F-F44E-95D1-55148AACF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6973" y="2205073"/>
            <a:ext cx="3263900" cy="8636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4537DBC-52F4-254B-9DF7-38C5425A4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148" y="5105527"/>
            <a:ext cx="5612887" cy="136189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963631F5-1E36-5444-9B4D-87D1545CD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29" y="2533285"/>
            <a:ext cx="2603500" cy="2654300"/>
          </a:xfrm>
          <a:prstGeom prst="rect">
            <a:avLst/>
          </a:prstGeom>
        </p:spPr>
      </p:pic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4C5E003-5789-7F47-AE80-69FAE80374D9}"/>
              </a:ext>
            </a:extLst>
          </p:cNvPr>
          <p:cNvCxnSpPr>
            <a:cxnSpLocks/>
          </p:cNvCxnSpPr>
          <p:nvPr/>
        </p:nvCxnSpPr>
        <p:spPr>
          <a:xfrm flipH="1" flipV="1">
            <a:off x="5396948" y="2722974"/>
            <a:ext cx="1518965" cy="9927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BDEBAD2-1C69-8141-B76C-2A1EE238AEC7}"/>
              </a:ext>
            </a:extLst>
          </p:cNvPr>
          <p:cNvCxnSpPr>
            <a:cxnSpLocks/>
          </p:cNvCxnSpPr>
          <p:nvPr/>
        </p:nvCxnSpPr>
        <p:spPr>
          <a:xfrm>
            <a:off x="2822713" y="3860435"/>
            <a:ext cx="1905895" cy="9674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B461E53B-A022-0742-A651-AB925CA0AFDF}"/>
              </a:ext>
            </a:extLst>
          </p:cNvPr>
          <p:cNvCxnSpPr>
            <a:cxnSpLocks/>
          </p:cNvCxnSpPr>
          <p:nvPr/>
        </p:nvCxnSpPr>
        <p:spPr>
          <a:xfrm>
            <a:off x="7573617" y="4242101"/>
            <a:ext cx="795131" cy="12098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2A7774A1-0304-4D4F-B3D8-6E67C2DAFC95}"/>
              </a:ext>
            </a:extLst>
          </p:cNvPr>
          <p:cNvCxnSpPr>
            <a:cxnSpLocks/>
          </p:cNvCxnSpPr>
          <p:nvPr/>
        </p:nvCxnSpPr>
        <p:spPr>
          <a:xfrm flipH="1" flipV="1">
            <a:off x="6448584" y="3068674"/>
            <a:ext cx="467329" cy="64520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436144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Provider-Komponente </a:t>
            </a:r>
          </a:p>
          <a:p>
            <a:pPr lvl="1"/>
            <a:r>
              <a:rPr lang="de-DE" dirty="0"/>
              <a:t>Genau wie beim </a:t>
            </a:r>
            <a:r>
              <a:rPr lang="de-DE" dirty="0" err="1"/>
              <a:t>FormContext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69BA2FC-73E6-FA46-B8EE-BEA6D025BDA1}"/>
              </a:ext>
            </a:extLst>
          </p:cNvPr>
          <p:cNvSpPr txBox="1"/>
          <p:nvPr/>
        </p:nvSpPr>
        <p:spPr>
          <a:xfrm>
            <a:off x="842271" y="2544490"/>
            <a:ext cx="91358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... 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403800989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Provider-Komponente 1</a:t>
            </a:r>
          </a:p>
          <a:p>
            <a:pPr lvl="1"/>
            <a:r>
              <a:rPr lang="de-DE" dirty="0"/>
              <a:t>Wird ganz oben in der Hierarchie eingebunden, ganze Anwendung hat darauf Zugriff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9A807B7-9F00-6D44-8ACF-91D8E5F8466E}"/>
              </a:ext>
            </a:extLst>
          </p:cNvPr>
          <p:cNvSpPr txBox="1"/>
          <p:nvPr/>
        </p:nvSpPr>
        <p:spPr>
          <a:xfrm>
            <a:off x="842271" y="2544490"/>
            <a:ext cx="913585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... 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441ED40-E2E6-884B-BDE9-6C12FCDA1326}"/>
              </a:ext>
            </a:extLst>
          </p:cNvPr>
          <p:cNvSpPr txBox="1"/>
          <p:nvPr/>
        </p:nvSpPr>
        <p:spPr>
          <a:xfrm>
            <a:off x="842271" y="5026414"/>
            <a:ext cx="91358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App(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BlogPost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3059625-D14E-5B4A-B67B-F5E33226EC34}"/>
              </a:ext>
            </a:extLst>
          </p:cNvPr>
          <p:cNvSpPr/>
          <p:nvPr/>
        </p:nvSpPr>
        <p:spPr>
          <a:xfrm>
            <a:off x="5410197" y="5903577"/>
            <a:ext cx="379499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Ebenfalls wie beim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FormContext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CB9A3ECC-11EC-F646-82DE-B4132471F016}"/>
              </a:ext>
            </a:extLst>
          </p:cNvPr>
          <p:cNvCxnSpPr>
            <a:cxnSpLocks/>
          </p:cNvCxnSpPr>
          <p:nvPr/>
        </p:nvCxnSpPr>
        <p:spPr>
          <a:xfrm flipH="1">
            <a:off x="3359425" y="6051722"/>
            <a:ext cx="2385391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267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Beispiele Für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Global oder lokal? Formular für neuen Blog Post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F76C178A-6CD8-7749-95E4-CCEE5BC8BD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40785" y="2125203"/>
            <a:ext cx="4788722" cy="4230094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2609B9A9-FA1D-5E47-A54B-8B4B2E679DA4}"/>
              </a:ext>
            </a:extLst>
          </p:cNvPr>
          <p:cNvSpPr/>
          <p:nvPr/>
        </p:nvSpPr>
        <p:spPr>
          <a:xfrm>
            <a:off x="2174852" y="3587311"/>
            <a:ext cx="4528098" cy="193089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013015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Provider-Komponente 2</a:t>
            </a:r>
          </a:p>
          <a:p>
            <a:pPr lvl="1"/>
            <a:r>
              <a:rPr lang="de-DE" dirty="0"/>
              <a:t>Provider stellt nicht nur Zustand, sondern auch </a:t>
            </a:r>
            <a:r>
              <a:rPr lang="de-DE" u="sng" dirty="0"/>
              <a:t>Funktionen</a:t>
            </a:r>
            <a:r>
              <a:rPr lang="de-DE" dirty="0"/>
              <a:t> zur Verfügung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9A807B7-9F00-6D44-8ACF-91D8E5F8466E}"/>
              </a:ext>
            </a:extLst>
          </p:cNvPr>
          <p:cNvSpPr txBox="1"/>
          <p:nvPr/>
        </p:nvSpPr>
        <p:spPr>
          <a:xfrm>
            <a:off x="842272" y="2067752"/>
            <a:ext cx="91358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loginViaHttp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27442136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67061D7-19F5-A749-8CB6-58638EFFB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A6B7E5C-605C-7E4A-9FD7-FA86AF00BDB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Provider-Komponente 2</a:t>
            </a:r>
          </a:p>
          <a:p>
            <a:pPr lvl="1"/>
            <a:r>
              <a:rPr lang="de-DE" dirty="0"/>
              <a:t>Runterreichen von State und Callback-Funktionen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9A807B7-9F00-6D44-8ACF-91D8E5F8466E}"/>
              </a:ext>
            </a:extLst>
          </p:cNvPr>
          <p:cNvSpPr txBox="1"/>
          <p:nvPr/>
        </p:nvSpPr>
        <p:spPr>
          <a:xfrm>
            <a:off x="842272" y="2067752"/>
            <a:ext cx="9135853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] =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React.</a:t>
            </a:r>
            <a:r>
              <a:rPr lang="de-DE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loginViaHttp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(...).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response.user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(null);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endParaRPr lang="de-DE" dirty="0">
              <a:solidFill>
                <a:srgbClr val="1778B8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AB49A70E-808E-6542-8BF3-2381FEEB25F8}"/>
              </a:ext>
            </a:extLst>
          </p:cNvPr>
          <p:cNvSpPr/>
          <p:nvPr/>
        </p:nvSpPr>
        <p:spPr>
          <a:xfrm>
            <a:off x="4668378" y="5115701"/>
            <a:ext cx="493282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Bereitgestellte Werte 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und Callback-Funktionen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683EDF1-4C61-2946-B822-7796EFB22646}"/>
              </a:ext>
            </a:extLst>
          </p:cNvPr>
          <p:cNvCxnSpPr>
            <a:cxnSpLocks/>
          </p:cNvCxnSpPr>
          <p:nvPr/>
        </p:nvCxnSpPr>
        <p:spPr>
          <a:xfrm flipH="1">
            <a:off x="4595190" y="5265100"/>
            <a:ext cx="357810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2567935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Verwendung des </a:t>
            </a:r>
            <a:r>
              <a:rPr lang="de-DE" b="0" dirty="0" err="1">
                <a:solidFill>
                  <a:srgbClr val="36544F"/>
                </a:solidFill>
              </a:rPr>
              <a:t>Contexts</a:t>
            </a:r>
            <a:r>
              <a:rPr lang="de-DE" b="0" dirty="0">
                <a:solidFill>
                  <a:srgbClr val="36544F"/>
                </a:solidFill>
              </a:rPr>
              <a:t> mit Hooks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CurrentUser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&lt;div&gt;Welcome, {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/&gt;&lt;/div&gt;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77503376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useContext</a:t>
            </a:r>
            <a:r>
              <a:rPr lang="de-DE" b="0" dirty="0">
                <a:solidFill>
                  <a:srgbClr val="36544F"/>
                </a:solidFill>
              </a:rPr>
              <a:t>: Verwendung des </a:t>
            </a:r>
            <a:r>
              <a:rPr lang="de-DE" b="0" dirty="0" err="1">
                <a:solidFill>
                  <a:srgbClr val="36544F"/>
                </a:solidFill>
              </a:rPr>
              <a:t>Contexts</a:t>
            </a:r>
            <a:r>
              <a:rPr lang="de-DE" b="0" dirty="0">
                <a:solidFill>
                  <a:srgbClr val="36544F"/>
                </a:solidFill>
              </a:rPr>
              <a:t> mit Hooks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4996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LoginForm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TextField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="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/&gt;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&lt;Button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onButtonClick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</a:p>
          <a:p>
            <a:r>
              <a:rPr lang="de-DE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formState.password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)}&gt;Login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&lt;/Button&gt;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&lt;/Form&gt;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78622641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&amp; </a:t>
            </a:r>
            <a:r>
              <a:rPr lang="de-DE" dirty="0" err="1"/>
              <a:t>useContext</a:t>
            </a:r>
            <a:r>
              <a:rPr lang="de-DE" dirty="0"/>
              <a:t> </a:t>
            </a:r>
            <a:r>
              <a:rPr lang="de-DE" b="0" dirty="0">
                <a:solidFill>
                  <a:srgbClr val="36544F"/>
                </a:solidFill>
              </a:rPr>
              <a:t>kombiniert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Wir können den </a:t>
            </a:r>
            <a:r>
              <a:rPr lang="de-DE" b="0" dirty="0" err="1">
                <a:solidFill>
                  <a:srgbClr val="36544F"/>
                </a:solidFill>
              </a:rPr>
              <a:t>AuthContext</a:t>
            </a:r>
            <a:r>
              <a:rPr lang="de-DE" b="0" dirty="0">
                <a:solidFill>
                  <a:srgbClr val="36544F"/>
                </a:solidFill>
              </a:rPr>
              <a:t> mit </a:t>
            </a:r>
            <a:r>
              <a:rPr lang="de-DE" b="0" dirty="0" err="1">
                <a:solidFill>
                  <a:srgbClr val="36544F"/>
                </a:solidFill>
              </a:rPr>
              <a:t>useReducer</a:t>
            </a:r>
            <a:r>
              <a:rPr lang="de-DE" b="0" dirty="0">
                <a:solidFill>
                  <a:srgbClr val="36544F"/>
                </a:solidFill>
              </a:rPr>
              <a:t> implementieren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Bereitgestellte Funktionen </a:t>
            </a:r>
            <a:r>
              <a:rPr lang="de-DE" b="0" dirty="0" err="1">
                <a:solidFill>
                  <a:srgbClr val="36544F"/>
                </a:solidFill>
              </a:rPr>
              <a:t>dispatchen</a:t>
            </a:r>
            <a:r>
              <a:rPr lang="de-DE" b="0" dirty="0">
                <a:solidFill>
                  <a:srgbClr val="36544F"/>
                </a:solidFill>
              </a:rPr>
              <a:t> dann Actions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35695928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&amp; </a:t>
            </a:r>
            <a:r>
              <a:rPr lang="de-DE" dirty="0" err="1"/>
              <a:t>useContext</a:t>
            </a:r>
            <a:r>
              <a:rPr lang="de-DE" dirty="0"/>
              <a:t> </a:t>
            </a:r>
            <a:r>
              <a:rPr lang="de-DE" b="0" dirty="0">
                <a:solidFill>
                  <a:srgbClr val="36544F"/>
                </a:solidFill>
              </a:rPr>
              <a:t>kombiniert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Wir können den </a:t>
            </a:r>
            <a:r>
              <a:rPr lang="de-DE" b="0" dirty="0" err="1">
                <a:solidFill>
                  <a:srgbClr val="36544F"/>
                </a:solidFill>
              </a:rPr>
              <a:t>AuthContext</a:t>
            </a:r>
            <a:r>
              <a:rPr lang="de-DE" b="0" dirty="0">
                <a:solidFill>
                  <a:srgbClr val="36544F"/>
                </a:solidFill>
              </a:rPr>
              <a:t> mit </a:t>
            </a:r>
            <a:r>
              <a:rPr lang="de-DE" b="0" dirty="0" err="1">
                <a:solidFill>
                  <a:srgbClr val="36544F"/>
                </a:solidFill>
              </a:rPr>
              <a:t>useReducer</a:t>
            </a:r>
            <a:r>
              <a:rPr lang="de-DE" b="0" dirty="0">
                <a:solidFill>
                  <a:srgbClr val="36544F"/>
                </a:solidFill>
              </a:rPr>
              <a:t> implementieren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Bereitgestellte Funktionen </a:t>
            </a:r>
            <a:r>
              <a:rPr lang="de-DE" b="0" dirty="0" err="1">
                <a:solidFill>
                  <a:srgbClr val="36544F"/>
                </a:solidFill>
              </a:rPr>
              <a:t>dispatchen</a:t>
            </a:r>
            <a:r>
              <a:rPr lang="de-DE" b="0" dirty="0">
                <a:solidFill>
                  <a:srgbClr val="36544F"/>
                </a:solidFill>
              </a:rPr>
              <a:t> dann Actions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DA31C75-752B-844D-AE56-33778D456A40}"/>
              </a:ext>
            </a:extLst>
          </p:cNvPr>
          <p:cNvSpPr txBox="1"/>
          <p:nvPr/>
        </p:nvSpPr>
        <p:spPr>
          <a:xfrm>
            <a:off x="385073" y="2415620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AuthContextProvider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=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React.useReducer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authReducer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state.user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login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u,p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 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({type: "LOGIN", ...}) },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 { </a:t>
            </a:r>
            <a:r>
              <a:rPr lang="de-DE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dispatch</a:t>
            </a:r>
            <a:r>
              <a:rPr lang="de-DE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({type: "LOGOUT", ...})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}}&gt;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children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&lt;/</a:t>
            </a:r>
            <a:r>
              <a:rPr lang="de-DE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AuthContext.Provider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);       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5253366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2000" dirty="0" err="1"/>
              <a:t>useReducer</a:t>
            </a:r>
            <a:r>
              <a:rPr lang="de-DE" sz="2000" dirty="0"/>
              <a:t> &amp; </a:t>
            </a:r>
            <a:r>
              <a:rPr lang="de-DE" sz="2000" dirty="0" err="1"/>
              <a:t>useContext</a:t>
            </a:r>
            <a:r>
              <a:rPr lang="de-DE" sz="2000" dirty="0"/>
              <a:t> </a:t>
            </a:r>
            <a:r>
              <a:rPr lang="de-DE" sz="2000" b="0" dirty="0">
                <a:solidFill>
                  <a:srgbClr val="36544F"/>
                </a:solidFill>
              </a:rPr>
              <a:t>kombiniert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Wir können den </a:t>
            </a:r>
            <a:r>
              <a:rPr lang="de-DE" sz="2000" b="0" dirty="0" err="1">
                <a:solidFill>
                  <a:srgbClr val="36544F"/>
                </a:solidFill>
              </a:rPr>
              <a:t>AuthContext</a:t>
            </a:r>
            <a:r>
              <a:rPr lang="de-DE" sz="2000" b="0" dirty="0">
                <a:solidFill>
                  <a:srgbClr val="36544F"/>
                </a:solidFill>
              </a:rPr>
              <a:t> mit </a:t>
            </a:r>
            <a:r>
              <a:rPr lang="de-DE" sz="2000" b="0" dirty="0" err="1">
                <a:solidFill>
                  <a:srgbClr val="36544F"/>
                </a:solidFill>
              </a:rPr>
              <a:t>useReducer</a:t>
            </a:r>
            <a:r>
              <a:rPr lang="de-DE" sz="2000" b="0" dirty="0">
                <a:solidFill>
                  <a:srgbClr val="36544F"/>
                </a:solidFill>
              </a:rPr>
              <a:t> implementieren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Bereitgestellte Funktionen </a:t>
            </a:r>
            <a:r>
              <a:rPr lang="de-DE" sz="2000" b="0" dirty="0" err="1">
                <a:solidFill>
                  <a:srgbClr val="36544F"/>
                </a:solidFill>
              </a:rPr>
              <a:t>dispatchen</a:t>
            </a:r>
            <a:r>
              <a:rPr lang="de-DE" sz="2000" b="0" dirty="0">
                <a:solidFill>
                  <a:srgbClr val="36544F"/>
                </a:solidFill>
              </a:rPr>
              <a:t> dann Actions</a:t>
            </a: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👍 Globaler Zustand (kann ganz oben in der Hierarchie eingefügt werden)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	Strukturierung nach Geschmack möglich (</a:t>
            </a:r>
            <a:r>
              <a:rPr lang="de-DE" sz="2000" b="0" dirty="0" err="1">
                <a:solidFill>
                  <a:srgbClr val="36544F"/>
                </a:solidFill>
              </a:rPr>
              <a:t>Zusand</a:t>
            </a:r>
            <a:r>
              <a:rPr lang="de-DE" sz="2000" b="0" dirty="0">
                <a:solidFill>
                  <a:srgbClr val="36544F"/>
                </a:solidFill>
              </a:rPr>
              <a:t> pro </a:t>
            </a:r>
            <a:r>
              <a:rPr lang="de-DE" sz="2000" b="0" dirty="0" err="1">
                <a:solidFill>
                  <a:srgbClr val="36544F"/>
                </a:solidFill>
              </a:rPr>
              <a:t>Anwenungsteil</a:t>
            </a:r>
            <a:r>
              <a:rPr lang="de-DE" sz="2000" b="0" dirty="0">
                <a:solidFill>
                  <a:srgbClr val="36544F"/>
                </a:solidFill>
              </a:rPr>
              <a:t> möglich)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👍 Geschäftslogik jetzt aus den Komponenten raus (dank </a:t>
            </a:r>
            <a:r>
              <a:rPr lang="de-DE" sz="2000" b="0" dirty="0" err="1">
                <a:solidFill>
                  <a:srgbClr val="36544F"/>
                </a:solidFill>
              </a:rPr>
              <a:t>reducer</a:t>
            </a:r>
            <a:r>
              <a:rPr lang="de-DE" sz="2000" b="0" dirty="0">
                <a:solidFill>
                  <a:srgbClr val="36544F"/>
                </a:solidFill>
              </a:rPr>
              <a:t>-Funktion)</a:t>
            </a:r>
          </a:p>
          <a:p>
            <a:pPr marL="0" indent="0">
              <a:buNone/>
            </a:pPr>
            <a:r>
              <a:rPr lang="de-DE" sz="2000" b="0" dirty="0">
                <a:solidFill>
                  <a:srgbClr val="36544F"/>
                </a:solidFill>
              </a:rPr>
              <a:t>👍 Technik ist Transparent für Consumer (kein </a:t>
            </a:r>
            <a:r>
              <a:rPr lang="de-DE" sz="2000" b="0" dirty="0" err="1">
                <a:solidFill>
                  <a:srgbClr val="36544F"/>
                </a:solidFill>
              </a:rPr>
              <a:t>dispatch</a:t>
            </a:r>
            <a:r>
              <a:rPr lang="de-DE" sz="2000" b="0" dirty="0">
                <a:solidFill>
                  <a:srgbClr val="36544F"/>
                </a:solidFill>
              </a:rPr>
              <a:t>-Aufruf...)</a:t>
            </a: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0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00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99465824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</a:t>
            </a:r>
            <a:r>
              <a:rPr lang="de-DE" dirty="0" err="1"/>
              <a:t>Context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de-DE" dirty="0" err="1"/>
              <a:t>useReducer</a:t>
            </a:r>
            <a:r>
              <a:rPr lang="de-DE" dirty="0"/>
              <a:t> &amp; </a:t>
            </a:r>
            <a:r>
              <a:rPr lang="de-DE" dirty="0" err="1"/>
              <a:t>useContext</a:t>
            </a:r>
            <a:r>
              <a:rPr lang="de-DE" dirty="0"/>
              <a:t> </a:t>
            </a:r>
            <a:r>
              <a:rPr lang="de-DE" b="0" dirty="0">
                <a:solidFill>
                  <a:srgbClr val="36544F"/>
                </a:solidFill>
              </a:rPr>
              <a:t>kombiniert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Wir können den </a:t>
            </a:r>
            <a:r>
              <a:rPr lang="de-DE" b="0" dirty="0" err="1">
                <a:solidFill>
                  <a:srgbClr val="36544F"/>
                </a:solidFill>
              </a:rPr>
              <a:t>AuthContext</a:t>
            </a:r>
            <a:r>
              <a:rPr lang="de-DE" b="0" dirty="0">
                <a:solidFill>
                  <a:srgbClr val="36544F"/>
                </a:solidFill>
              </a:rPr>
              <a:t> mit </a:t>
            </a:r>
            <a:r>
              <a:rPr lang="de-DE" b="0" dirty="0" err="1">
                <a:solidFill>
                  <a:srgbClr val="36544F"/>
                </a:solidFill>
              </a:rPr>
              <a:t>useReducer</a:t>
            </a:r>
            <a:r>
              <a:rPr lang="de-DE" b="0" dirty="0">
                <a:solidFill>
                  <a:srgbClr val="36544F"/>
                </a:solidFill>
              </a:rPr>
              <a:t> implementieren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Bereitgestellte Funktionen </a:t>
            </a:r>
            <a:r>
              <a:rPr lang="de-DE" b="0" dirty="0" err="1">
                <a:solidFill>
                  <a:srgbClr val="36544F"/>
                </a:solidFill>
              </a:rPr>
              <a:t>dispatchen</a:t>
            </a:r>
            <a:r>
              <a:rPr lang="de-DE" b="0" dirty="0">
                <a:solidFill>
                  <a:srgbClr val="36544F"/>
                </a:solidFill>
              </a:rPr>
              <a:t> dann Actions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👍 Globaler Zustand (kann ganz oben in der Hierarchie eingefügt werden)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	Strukturierung nach Geschmack möglich (</a:t>
            </a:r>
            <a:r>
              <a:rPr lang="de-DE" b="0" dirty="0" err="1">
                <a:solidFill>
                  <a:srgbClr val="36544F"/>
                </a:solidFill>
              </a:rPr>
              <a:t>Zusand</a:t>
            </a:r>
            <a:r>
              <a:rPr lang="de-DE" b="0" dirty="0">
                <a:solidFill>
                  <a:srgbClr val="36544F"/>
                </a:solidFill>
              </a:rPr>
              <a:t> pro </a:t>
            </a:r>
            <a:r>
              <a:rPr lang="de-DE" b="0" dirty="0" err="1">
                <a:solidFill>
                  <a:srgbClr val="36544F"/>
                </a:solidFill>
              </a:rPr>
              <a:t>Anwenungsteil</a:t>
            </a:r>
            <a:r>
              <a:rPr lang="de-DE" b="0" dirty="0">
                <a:solidFill>
                  <a:srgbClr val="36544F"/>
                </a:solidFill>
              </a:rPr>
              <a:t> möglich)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👍 Geschäftslogik jetzt aus den Komponenten raus (dank </a:t>
            </a:r>
            <a:r>
              <a:rPr lang="de-DE" b="0" dirty="0" err="1">
                <a:solidFill>
                  <a:srgbClr val="36544F"/>
                </a:solidFill>
              </a:rPr>
              <a:t>reducer</a:t>
            </a:r>
            <a:r>
              <a:rPr lang="de-DE" b="0" dirty="0">
                <a:solidFill>
                  <a:srgbClr val="36544F"/>
                </a:solidFill>
              </a:rPr>
              <a:t>-Funktion)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👍 Technik ist Transparent für Consumer (kein </a:t>
            </a:r>
            <a:r>
              <a:rPr lang="de-DE" b="0" dirty="0" err="1">
                <a:solidFill>
                  <a:srgbClr val="36544F"/>
                </a:solidFill>
              </a:rPr>
              <a:t>dispatch</a:t>
            </a:r>
            <a:r>
              <a:rPr lang="de-DE" b="0" dirty="0">
                <a:solidFill>
                  <a:srgbClr val="36544F"/>
                </a:solidFill>
              </a:rPr>
              <a:t>-Aufruf...)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👎 Performance bei häufigen Änderungen?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👎 Actions, die von mehreren </a:t>
            </a:r>
            <a:r>
              <a:rPr lang="de-DE" b="0" dirty="0" err="1">
                <a:solidFill>
                  <a:srgbClr val="36544F"/>
                </a:solidFill>
              </a:rPr>
              <a:t>Reducern</a:t>
            </a:r>
            <a:r>
              <a:rPr lang="de-DE" b="0" dirty="0">
                <a:solidFill>
                  <a:srgbClr val="36544F"/>
                </a:solidFill>
              </a:rPr>
              <a:t> verarbeitet werden sollen?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👎 </a:t>
            </a:r>
            <a:r>
              <a:rPr lang="de-DE" b="0" dirty="0" err="1">
                <a:solidFill>
                  <a:srgbClr val="36544F"/>
                </a:solidFill>
              </a:rPr>
              <a:t>Tooling</a:t>
            </a:r>
            <a:r>
              <a:rPr lang="de-DE" b="0" dirty="0">
                <a:solidFill>
                  <a:srgbClr val="36544F"/>
                </a:solidFill>
              </a:rPr>
              <a:t> (Visualisierung der Änderungen am globalen Zustand)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? 😇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83605301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/>
          <p:cNvSpPr txBox="1"/>
          <p:nvPr/>
        </p:nvSpPr>
        <p:spPr>
          <a:xfrm>
            <a:off x="3420370" y="4023759"/>
            <a:ext cx="306526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80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endParaRPr lang="de-DE" sz="2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E035092-67D0-0C48-807E-3E96F3D12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06492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 Daten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</a:t>
            </a:r>
            <a:r>
              <a:rPr lang="de-DE" b="0" dirty="0">
                <a:solidFill>
                  <a:srgbClr val="36544F"/>
                </a:solidFill>
              </a:rPr>
              <a:t>angemeldeter Benutzer</a:t>
            </a:r>
          </a:p>
          <a:p>
            <a:pPr marL="0" indent="0">
              <a:buNone/>
            </a:pPr>
            <a:r>
              <a:rPr lang="de-DE" dirty="0"/>
              <a:t>Ansatz 2: </a:t>
            </a:r>
            <a:r>
              <a:rPr lang="de-DE" b="0" dirty="0" err="1">
                <a:solidFill>
                  <a:srgbClr val="36544F"/>
                </a:solidFill>
              </a:rPr>
              <a:t>Redux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ED94595-AFCC-B54C-9128-EF8FC73C9078}"/>
              </a:ext>
            </a:extLst>
          </p:cNvPr>
          <p:cNvSpPr/>
          <p:nvPr/>
        </p:nvSpPr>
        <p:spPr>
          <a:xfrm>
            <a:off x="4661425" y="3713877"/>
            <a:ext cx="37949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User-Objekt mit Daten und Funktionen liegt im </a:t>
            </a:r>
            <a:r>
              <a:rPr lang="de-DE" sz="1600" b="1" dirty="0" err="1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globlen</a:t>
            </a:r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Redux</a:t>
            </a:r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Store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435D7B1-8F7F-F44E-95D1-55148AACF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6973" y="2205073"/>
            <a:ext cx="3263900" cy="8636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4537DBC-52F4-254B-9DF7-38C5425A47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148" y="5105527"/>
            <a:ext cx="5612887" cy="136189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963631F5-1E36-5444-9B4D-87D1545CD0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629" y="2533285"/>
            <a:ext cx="2603500" cy="2654300"/>
          </a:xfrm>
          <a:prstGeom prst="rect">
            <a:avLst/>
          </a:prstGeom>
        </p:spPr>
      </p:pic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4C5E003-5789-7F47-AE80-69FAE80374D9}"/>
              </a:ext>
            </a:extLst>
          </p:cNvPr>
          <p:cNvCxnSpPr>
            <a:cxnSpLocks/>
          </p:cNvCxnSpPr>
          <p:nvPr/>
        </p:nvCxnSpPr>
        <p:spPr>
          <a:xfrm flipH="1" flipV="1">
            <a:off x="5396948" y="2722974"/>
            <a:ext cx="1518965" cy="9927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BDEBAD2-1C69-8141-B76C-2A1EE238AEC7}"/>
              </a:ext>
            </a:extLst>
          </p:cNvPr>
          <p:cNvCxnSpPr>
            <a:cxnSpLocks/>
          </p:cNvCxnSpPr>
          <p:nvPr/>
        </p:nvCxnSpPr>
        <p:spPr>
          <a:xfrm>
            <a:off x="2822713" y="3860435"/>
            <a:ext cx="1905895" cy="9674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B461E53B-A022-0742-A651-AB925CA0AFDF}"/>
              </a:ext>
            </a:extLst>
          </p:cNvPr>
          <p:cNvCxnSpPr>
            <a:cxnSpLocks/>
          </p:cNvCxnSpPr>
          <p:nvPr/>
        </p:nvCxnSpPr>
        <p:spPr>
          <a:xfrm>
            <a:off x="7573617" y="4242101"/>
            <a:ext cx="795131" cy="12098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2A7774A1-0304-4D4F-B3D8-6E67C2DAFC95}"/>
              </a:ext>
            </a:extLst>
          </p:cNvPr>
          <p:cNvCxnSpPr>
            <a:cxnSpLocks/>
          </p:cNvCxnSpPr>
          <p:nvPr/>
        </p:nvCxnSpPr>
        <p:spPr>
          <a:xfrm flipH="1" flipV="1">
            <a:off x="6448584" y="3068674"/>
            <a:ext cx="467329" cy="64520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15588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Beispiele Für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Global oder lokal? Angemeldeter Benutzer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BD06244-F630-B546-A315-2B481E6145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3200" y="2422151"/>
            <a:ext cx="6356626" cy="3676931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2609B9A9-FA1D-5E47-A54B-8B4B2E679DA4}"/>
              </a:ext>
            </a:extLst>
          </p:cNvPr>
          <p:cNvSpPr/>
          <p:nvPr/>
        </p:nvSpPr>
        <p:spPr>
          <a:xfrm>
            <a:off x="5216056" y="2943970"/>
            <a:ext cx="1343770" cy="20673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234565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Redux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</a:t>
            </a:r>
            <a:r>
              <a:rPr lang="de-DE" dirty="0" err="1"/>
              <a:t>Redux</a:t>
            </a:r>
            <a:r>
              <a:rPr lang="de-DE" dirty="0"/>
              <a:t> mit </a:t>
            </a:r>
            <a:r>
              <a:rPr lang="de-DE" dirty="0" err="1"/>
              <a:t>connect</a:t>
            </a:r>
            <a:r>
              <a:rPr lang="de-DE" dirty="0"/>
              <a:t>-Funktion ("Klassiker") 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3198168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props.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export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default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connect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({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state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.auth.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endParaRPr lang="de-DE" b="1" dirty="0">
              <a:solidFill>
                <a:srgbClr val="1778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}),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({ 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()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 })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082462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</a:t>
            </a:r>
            <a:r>
              <a:rPr lang="de-DE" dirty="0" err="1"/>
              <a:t>Redux</a:t>
            </a:r>
            <a:r>
              <a:rPr lang="de-DE" dirty="0"/>
              <a:t> mit Hooks API ("modern")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={() =&gt;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dispatch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logout</a:t>
            </a:r>
            <a:r>
              <a:rPr lang="de-DE" dirty="0">
                <a:solidFill>
                  <a:srgbClr val="B044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219948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Custom Hook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&lt;h1&gt;{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}&lt;/h1&gt;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onClick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={...}&gt;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Logout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&lt;/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button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59240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Komplexer Zustand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token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({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state.auth.token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}));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532851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Komplexer Zustand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token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({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state.auth.token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}));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A0D0CFA-8F8E-B14A-A18E-314032A16B68}"/>
              </a:ext>
            </a:extLst>
          </p:cNvPr>
          <p:cNvSpPr/>
          <p:nvPr/>
        </p:nvSpPr>
        <p:spPr>
          <a:xfrm>
            <a:off x="4343373" y="5247165"/>
            <a:ext cx="379499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Wird</a:t>
            </a:r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jedes Mal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gerendert, wenn sich </a:t>
            </a:r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irgendwas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im globalen State geändert hat 😱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0FB19F02-D83D-B24D-BC5F-62E62CCD089A}"/>
              </a:ext>
            </a:extLst>
          </p:cNvPr>
          <p:cNvCxnSpPr>
            <a:cxnSpLocks/>
          </p:cNvCxnSpPr>
          <p:nvPr/>
        </p:nvCxnSpPr>
        <p:spPr>
          <a:xfrm flipH="1" flipV="1">
            <a:off x="2552370" y="4850296"/>
            <a:ext cx="1892409" cy="51683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058442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Komplexer Zustand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Lösung 1: Vergleichsfunktion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token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}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({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 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state.auth.token</a:t>
            </a:r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  }), </a:t>
            </a:r>
            <a:r>
              <a:rPr lang="de-DE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comparatorFunction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A0D0CFA-8F8E-B14A-A18E-314032A16B68}"/>
              </a:ext>
            </a:extLst>
          </p:cNvPr>
          <p:cNvSpPr/>
          <p:nvPr/>
        </p:nvSpPr>
        <p:spPr>
          <a:xfrm>
            <a:off x="4343373" y="5247165"/>
            <a:ext cx="379499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Vergleicht die beiden Einträge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0FB19F02-D83D-B24D-BC5F-62E62CCD089A}"/>
              </a:ext>
            </a:extLst>
          </p:cNvPr>
          <p:cNvCxnSpPr>
            <a:cxnSpLocks/>
          </p:cNvCxnSpPr>
          <p:nvPr/>
        </p:nvCxnSpPr>
        <p:spPr>
          <a:xfrm flipH="1" flipV="1">
            <a:off x="3697357" y="4532243"/>
            <a:ext cx="747423" cy="83488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704147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Komplexer Zustand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Lösung 2: 2x </a:t>
            </a:r>
            <a:r>
              <a:rPr lang="de-DE" b="0" dirty="0" err="1">
                <a:solidFill>
                  <a:srgbClr val="36544F"/>
                </a:solidFill>
              </a:rPr>
              <a:t>useSelector</a:t>
            </a:r>
            <a:r>
              <a:rPr lang="de-DE" b="0" dirty="0">
                <a:solidFill>
                  <a:srgbClr val="36544F"/>
                </a:solidFill>
              </a:rPr>
              <a:t> verwenden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Empfohlener Weg laut "Style Guide"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token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A0D0CFA-8F8E-B14A-A18E-314032A16B68}"/>
              </a:ext>
            </a:extLst>
          </p:cNvPr>
          <p:cNvSpPr/>
          <p:nvPr/>
        </p:nvSpPr>
        <p:spPr>
          <a:xfrm>
            <a:off x="3230190" y="4183053"/>
            <a:ext cx="379499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username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und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token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sind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strings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0FB19F02-D83D-B24D-BC5F-62E62CCD089A}"/>
              </a:ext>
            </a:extLst>
          </p:cNvPr>
          <p:cNvCxnSpPr>
            <a:cxnSpLocks/>
          </p:cNvCxnSpPr>
          <p:nvPr/>
        </p:nvCxnSpPr>
        <p:spPr>
          <a:xfrm flipH="1" flipV="1">
            <a:off x="2289977" y="3904091"/>
            <a:ext cx="1288110" cy="44823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720654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Komplexer Zustand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Lösung 3: Custom Hook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🤯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useUsernameAndToken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token</a:t>
            </a:r>
            <a:r>
              <a:rPr lang="de-DE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state.auth.token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UserProfile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= </a:t>
            </a:r>
            <a:r>
              <a:rPr lang="de-DE" b="1" dirty="0" err="1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useUsernameAndToken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...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&lt;/div&gt;</a:t>
            </a:r>
          </a:p>
          <a:p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4107274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(Komplexe) Auswahl aus dem globalen State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83EBCE1-0467-094C-A228-D315181BE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1583130"/>
            <a:ext cx="1930828" cy="2694672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048C833C-50DE-DF42-A8D7-1A5C74C744AF}"/>
              </a:ext>
            </a:extLst>
          </p:cNvPr>
          <p:cNvSpPr/>
          <p:nvPr/>
        </p:nvSpPr>
        <p:spPr>
          <a:xfrm>
            <a:off x="203200" y="4735481"/>
            <a:ext cx="37949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der zuletzt angeklickten Posts</a:t>
            </a:r>
          </a:p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(nur auf dem Client gehalten)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BFDC921F-F045-BB49-98A5-3553E586F202}"/>
              </a:ext>
            </a:extLst>
          </p:cNvPr>
          <p:cNvCxnSpPr>
            <a:cxnSpLocks/>
          </p:cNvCxnSpPr>
          <p:nvPr/>
        </p:nvCxnSpPr>
        <p:spPr>
          <a:xfrm flipH="1" flipV="1">
            <a:off x="795131" y="4352331"/>
            <a:ext cx="87464" cy="4105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508245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(Komplexe) Auswahl aus dem globalen State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83EBCE1-0467-094C-A228-D315181BE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1583130"/>
            <a:ext cx="1930828" cy="269467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ACA4B89-6CB3-DF42-A6B9-FC0087C93D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5272" y="1347294"/>
            <a:ext cx="4957527" cy="3582515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048C833C-50DE-DF42-A8D7-1A5C74C744AF}"/>
              </a:ext>
            </a:extLst>
          </p:cNvPr>
          <p:cNvSpPr/>
          <p:nvPr/>
        </p:nvSpPr>
        <p:spPr>
          <a:xfrm>
            <a:off x="203200" y="4735481"/>
            <a:ext cx="37949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der zuletzt angeklickten Posts</a:t>
            </a:r>
          </a:p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(nur auf dem Client gehalten)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BFDC921F-F045-BB49-98A5-3553E586F202}"/>
              </a:ext>
            </a:extLst>
          </p:cNvPr>
          <p:cNvCxnSpPr>
            <a:cxnSpLocks/>
          </p:cNvCxnSpPr>
          <p:nvPr/>
        </p:nvCxnSpPr>
        <p:spPr>
          <a:xfrm flipH="1" flipV="1">
            <a:off x="795131" y="4352331"/>
            <a:ext cx="87464" cy="4105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194A632D-A455-4848-8CF5-84D40ECFA480}"/>
              </a:ext>
            </a:extLst>
          </p:cNvPr>
          <p:cNvSpPr/>
          <p:nvPr/>
        </p:nvSpPr>
        <p:spPr>
          <a:xfrm>
            <a:off x="4895795" y="5510706"/>
            <a:ext cx="379499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Im Store:</a:t>
            </a:r>
          </a:p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mit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Ids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und Liste mit Posts</a:t>
            </a:r>
          </a:p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("normalisiert")</a:t>
            </a:r>
          </a:p>
        </p:txBody>
      </p: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4054BA2-A155-0242-901C-9359B7CD318D}"/>
              </a:ext>
            </a:extLst>
          </p:cNvPr>
          <p:cNvCxnSpPr>
            <a:cxnSpLocks/>
          </p:cNvCxnSpPr>
          <p:nvPr/>
        </p:nvCxnSpPr>
        <p:spPr>
          <a:xfrm flipH="1" flipV="1">
            <a:off x="6806317" y="3347499"/>
            <a:ext cx="1137037" cy="2353587"/>
          </a:xfrm>
          <a:prstGeom prst="line">
            <a:avLst/>
          </a:prstGeom>
          <a:ln w="22225">
            <a:solidFill>
              <a:srgbClr val="FB8E2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1294D737-C1E7-824F-AA4F-A5AD33384BBF}"/>
              </a:ext>
            </a:extLst>
          </p:cNvPr>
          <p:cNvCxnSpPr>
            <a:cxnSpLocks/>
          </p:cNvCxnSpPr>
          <p:nvPr/>
        </p:nvCxnSpPr>
        <p:spPr>
          <a:xfrm flipH="1" flipV="1">
            <a:off x="5575190" y="4735481"/>
            <a:ext cx="500042" cy="965606"/>
          </a:xfrm>
          <a:prstGeom prst="line">
            <a:avLst/>
          </a:prstGeom>
          <a:ln w="22225">
            <a:solidFill>
              <a:srgbClr val="FB8E2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1101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Beispiele Für State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Global oder lokal? Ein einzelnes Blog-Post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0C4153E-3D1F-1347-B02D-088563BB4A7A}"/>
              </a:ext>
            </a:extLst>
          </p:cNvPr>
          <p:cNvSpPr txBox="1"/>
          <p:nvPr/>
        </p:nvSpPr>
        <p:spPr>
          <a:xfrm>
            <a:off x="1097280" y="-22263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C30F4BA-FE7E-3543-BA46-7F58DA3DF1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3200" y="1616320"/>
            <a:ext cx="7945778" cy="473897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2609B9A9-FA1D-5E47-A54B-8B4B2E679DA4}"/>
              </a:ext>
            </a:extLst>
          </p:cNvPr>
          <p:cNvSpPr/>
          <p:nvPr/>
        </p:nvSpPr>
        <p:spPr>
          <a:xfrm>
            <a:off x="385101" y="3299792"/>
            <a:ext cx="5665842" cy="2878371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0434422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(Komplexe) Auswahl aus dem globalen State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83EBCE1-0467-094C-A228-D315181BE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1583130"/>
            <a:ext cx="1930828" cy="269467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ACA4B89-6CB3-DF42-A6B9-FC0087C93D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5272" y="1347294"/>
            <a:ext cx="4957527" cy="3582515"/>
          </a:xfrm>
          <a:prstGeom prst="rect">
            <a:avLst/>
          </a:prstGeo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194A632D-A455-4848-8CF5-84D40ECFA480}"/>
              </a:ext>
            </a:extLst>
          </p:cNvPr>
          <p:cNvSpPr/>
          <p:nvPr/>
        </p:nvSpPr>
        <p:spPr>
          <a:xfrm>
            <a:off x="4895795" y="5510706"/>
            <a:ext cx="379499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Im Store:</a:t>
            </a:r>
          </a:p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mit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Ids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und Liste mit Posts</a:t>
            </a:r>
          </a:p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("normalisiert")</a:t>
            </a:r>
          </a:p>
        </p:txBody>
      </p: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4054BA2-A155-0242-901C-9359B7CD318D}"/>
              </a:ext>
            </a:extLst>
          </p:cNvPr>
          <p:cNvCxnSpPr>
            <a:cxnSpLocks/>
          </p:cNvCxnSpPr>
          <p:nvPr/>
        </p:nvCxnSpPr>
        <p:spPr>
          <a:xfrm flipH="1" flipV="1">
            <a:off x="6806317" y="3347499"/>
            <a:ext cx="1137037" cy="2353587"/>
          </a:xfrm>
          <a:prstGeom prst="line">
            <a:avLst/>
          </a:prstGeom>
          <a:ln w="22225">
            <a:solidFill>
              <a:srgbClr val="FB8E2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1294D737-C1E7-824F-AA4F-A5AD33384BBF}"/>
              </a:ext>
            </a:extLst>
          </p:cNvPr>
          <p:cNvCxnSpPr>
            <a:cxnSpLocks/>
          </p:cNvCxnSpPr>
          <p:nvPr/>
        </p:nvCxnSpPr>
        <p:spPr>
          <a:xfrm flipH="1" flipV="1">
            <a:off x="5575190" y="4735481"/>
            <a:ext cx="500042" cy="965606"/>
          </a:xfrm>
          <a:prstGeom prst="line">
            <a:avLst/>
          </a:prstGeom>
          <a:ln w="22225">
            <a:solidFill>
              <a:srgbClr val="FB8E2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4D809DE1-959D-2B44-9416-2712AFD7CEC8}"/>
              </a:ext>
            </a:extLst>
          </p:cNvPr>
          <p:cNvSpPr/>
          <p:nvPr/>
        </p:nvSpPr>
        <p:spPr>
          <a:xfrm>
            <a:off x="202704" y="4524292"/>
            <a:ext cx="495752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🤔 </a:t>
            </a:r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Wann muss die </a:t>
            </a:r>
            <a:r>
              <a:rPr lang="de-DE" sz="1600" b="1" dirty="0" err="1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History</a:t>
            </a:r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neu gerendert werden?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991833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(Komplexe) Auswahl aus dem globalen State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83EBCE1-0467-094C-A228-D315181BE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" y="1583130"/>
            <a:ext cx="1930828" cy="269467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ACA4B89-6CB3-DF42-A6B9-FC0087C93D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5272" y="1347294"/>
            <a:ext cx="4957527" cy="3582515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36767988-CE78-2348-B455-E634BD66F04B}"/>
              </a:ext>
            </a:extLst>
          </p:cNvPr>
          <p:cNvSpPr/>
          <p:nvPr/>
        </p:nvSpPr>
        <p:spPr>
          <a:xfrm>
            <a:off x="236528" y="3792772"/>
            <a:ext cx="646067" cy="18288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4B6531BA-B28D-F44E-936B-7397857245EE}"/>
              </a:ext>
            </a:extLst>
          </p:cNvPr>
          <p:cNvSpPr/>
          <p:nvPr/>
        </p:nvSpPr>
        <p:spPr>
          <a:xfrm>
            <a:off x="202704" y="4524292"/>
            <a:ext cx="4957527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🤔 </a:t>
            </a:r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Wann muss die </a:t>
            </a:r>
            <a:r>
              <a:rPr lang="de-DE" sz="1600" b="1" dirty="0" err="1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History</a:t>
            </a:r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neu gerendert werden?</a:t>
            </a:r>
          </a:p>
          <a:p>
            <a:endParaRPr lang="de-DE" sz="105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Enthaltener Post hat sich geändert</a:t>
            </a:r>
          </a:p>
          <a:p>
            <a:endParaRPr lang="de-DE" sz="105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Neuer Post in Liste dazugekommen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DCE2906C-EA1E-1141-8E62-75073727ABC5}"/>
              </a:ext>
            </a:extLst>
          </p:cNvPr>
          <p:cNvSpPr/>
          <p:nvPr/>
        </p:nvSpPr>
        <p:spPr>
          <a:xfrm>
            <a:off x="154996" y="2112832"/>
            <a:ext cx="1641999" cy="199799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292707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Lösungen?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20732658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Lösungen?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So vielleicht?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Sidebar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allPosts</a:t>
            </a:r>
            <a:r>
              <a:rPr lang="de-DE" sz="16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state.blog.posts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postIds</a:t>
            </a:r>
            <a:r>
              <a:rPr lang="de-DE" sz="16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state.viewHistory.postsViewed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postsInSidesBar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allPosts.filter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(p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postsIds.include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p.id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288719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Lösungen?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So vielleicht?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Sidebar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allPosts</a:t>
            </a:r>
            <a:r>
              <a:rPr lang="de-DE" sz="16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state.blog.posts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postIds</a:t>
            </a:r>
            <a:r>
              <a:rPr lang="de-DE" sz="16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state.viewHistory.postsViewed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postsInSidesBar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allPosts.filter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(p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postsIds.include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p.id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8189514-C72D-D24A-9707-F12C3F46AF8D}"/>
              </a:ext>
            </a:extLst>
          </p:cNvPr>
          <p:cNvSpPr/>
          <p:nvPr/>
        </p:nvSpPr>
        <p:spPr>
          <a:xfrm>
            <a:off x="4343373" y="5247165"/>
            <a:ext cx="379499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Wenn sich </a:t>
            </a:r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irgendein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Post ändert (oder dazu kommt), wird neu gerendert 😢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93CDD8B6-3374-8840-AD9C-6BEEBED5BFA7}"/>
              </a:ext>
            </a:extLst>
          </p:cNvPr>
          <p:cNvCxnSpPr>
            <a:cxnSpLocks/>
          </p:cNvCxnSpPr>
          <p:nvPr/>
        </p:nvCxnSpPr>
        <p:spPr>
          <a:xfrm flipH="1" flipV="1">
            <a:off x="2496710" y="3429000"/>
            <a:ext cx="1948071" cy="193813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800789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Lösungen?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So vielleicht?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702222"/>
            <a:ext cx="913585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Sidebar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allPosts</a:t>
            </a:r>
            <a:r>
              <a:rPr lang="de-DE" sz="16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state.blog.posts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postIds</a:t>
            </a:r>
            <a:r>
              <a:rPr lang="de-DE" sz="16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state.viewHistory.postsViewed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postsInSidesBar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allPosts.filter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(p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postsIds.include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p.id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28189514-C72D-D24A-9707-F12C3F46AF8D}"/>
              </a:ext>
            </a:extLst>
          </p:cNvPr>
          <p:cNvSpPr/>
          <p:nvPr/>
        </p:nvSpPr>
        <p:spPr>
          <a:xfrm>
            <a:off x="4279762" y="4645238"/>
            <a:ext cx="379499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Bei </a:t>
            </a:r>
            <a:r>
              <a:rPr lang="de-DE" sz="1600" b="1" dirty="0">
                <a:solidFill>
                  <a:srgbClr val="B04432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jedem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rendern neu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berechen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?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93CDD8B6-3374-8840-AD9C-6BEEBED5BFA7}"/>
              </a:ext>
            </a:extLst>
          </p:cNvPr>
          <p:cNvCxnSpPr>
            <a:cxnSpLocks/>
          </p:cNvCxnSpPr>
          <p:nvPr/>
        </p:nvCxnSpPr>
        <p:spPr>
          <a:xfrm flipH="1" flipV="1">
            <a:off x="3108960" y="4261900"/>
            <a:ext cx="1518699" cy="49298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229176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Lösung: </a:t>
            </a:r>
            <a:r>
              <a:rPr lang="de-DE" dirty="0" err="1"/>
              <a:t>reselect</a:t>
            </a:r>
            <a:r>
              <a:rPr lang="de-DE" dirty="0"/>
              <a:t>-Bibliothek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"</a:t>
            </a:r>
            <a:r>
              <a:rPr lang="de-DE" b="0" dirty="0" err="1">
                <a:solidFill>
                  <a:srgbClr val="36544F"/>
                </a:solidFill>
              </a:rPr>
              <a:t>Selektoren</a:t>
            </a:r>
            <a:r>
              <a:rPr lang="de-DE" b="0" dirty="0">
                <a:solidFill>
                  <a:srgbClr val="36544F"/>
                </a:solidFill>
              </a:rPr>
              <a:t>", die nur ausgeführt werden, wenn sich eine Abhängigkeit ändert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54801786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Lösung: </a:t>
            </a:r>
            <a:r>
              <a:rPr lang="de-DE" dirty="0" err="1"/>
              <a:t>reselect</a:t>
            </a:r>
            <a:r>
              <a:rPr lang="de-DE" dirty="0"/>
              <a:t>-Bibliothek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"</a:t>
            </a:r>
            <a:r>
              <a:rPr lang="de-DE" b="0" dirty="0" err="1">
                <a:solidFill>
                  <a:srgbClr val="36544F"/>
                </a:solidFill>
              </a:rPr>
              <a:t>Selektoren</a:t>
            </a:r>
            <a:r>
              <a:rPr lang="de-DE" b="0" dirty="0">
                <a:solidFill>
                  <a:srgbClr val="36544F"/>
                </a:solidFill>
              </a:rPr>
              <a:t>", die nur ausgeführt werden, wenn sich eine Abhängigkeit ändert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826126"/>
            <a:ext cx="913585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selectAllPosts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state.blog.posts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selectViewedPostIds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state.viewHistory.postsViewed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Sidebar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allPosts</a:t>
            </a:r>
            <a:r>
              <a:rPr lang="de-DE" sz="16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600" strike="sngStrik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sz="1600" strike="sngStrik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strike="sngStrik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strike="sngStrik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strike="sngStrik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state.blog.posts</a:t>
            </a:r>
            <a:r>
              <a:rPr lang="de-DE" sz="1600" strike="sngStrik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postIds</a:t>
            </a:r>
            <a:r>
              <a:rPr lang="de-DE" sz="16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600" strike="sngStrike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sz="1600" strike="sngStrik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strike="sngStrik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strike="sngStrik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strike="sngStrik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state.viewHistory.postsViewed</a:t>
            </a:r>
            <a:r>
              <a:rPr lang="de-DE" sz="1600" strike="sngStrik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postsInSidesBar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allPosts.filter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(p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postsIds.include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p.id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5A091B6C-E7E3-5943-A6FE-BA8524FCD561}"/>
              </a:ext>
            </a:extLst>
          </p:cNvPr>
          <p:cNvCxnSpPr>
            <a:cxnSpLocks/>
          </p:cNvCxnSpPr>
          <p:nvPr/>
        </p:nvCxnSpPr>
        <p:spPr>
          <a:xfrm flipH="1" flipV="1">
            <a:off x="2735250" y="3429000"/>
            <a:ext cx="2329731" cy="1357685"/>
          </a:xfrm>
          <a:prstGeom prst="straightConnector1">
            <a:avLst/>
          </a:prstGeom>
          <a:ln w="158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157186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Lösung: </a:t>
            </a:r>
            <a:r>
              <a:rPr lang="de-DE" dirty="0" err="1"/>
              <a:t>reselect</a:t>
            </a:r>
            <a:r>
              <a:rPr lang="de-DE" dirty="0"/>
              <a:t>-Bibliothek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"</a:t>
            </a:r>
            <a:r>
              <a:rPr lang="de-DE" b="0" dirty="0" err="1">
                <a:solidFill>
                  <a:srgbClr val="36544F"/>
                </a:solidFill>
              </a:rPr>
              <a:t>Selektoren</a:t>
            </a:r>
            <a:r>
              <a:rPr lang="de-DE" b="0" dirty="0">
                <a:solidFill>
                  <a:srgbClr val="36544F"/>
                </a:solidFill>
              </a:rPr>
              <a:t>", die nur ausgeführt werden, wenn sich eine Abhängigkeit ändert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93C698-270E-9C4B-9F0C-A769F0E9F0D0}"/>
              </a:ext>
            </a:extLst>
          </p:cNvPr>
          <p:cNvSpPr txBox="1"/>
          <p:nvPr/>
        </p:nvSpPr>
        <p:spPr>
          <a:xfrm>
            <a:off x="385073" y="2826126"/>
            <a:ext cx="9135853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selectAllPosts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state.blog.posts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selectViewedPostIds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state.viewHistory.postsViewed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selectViewedPosts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6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createSelector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[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selectAllPosts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selectViewedPostIds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],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allPosts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viewedPostIds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=&gt; </a:t>
            </a:r>
            <a:r>
              <a:rPr lang="de-DE" sz="1600" b="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teure Filterlogik hier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b="1" dirty="0">
                <a:solidFill>
                  <a:srgbClr val="FB8E2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Sidebar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postsInSidesBar</a:t>
            </a:r>
            <a:r>
              <a:rPr lang="de-DE" sz="1600" b="1" dirty="0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b="1" dirty="0" err="1">
                <a:solidFill>
                  <a:srgbClr val="1778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selectViewedPosts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0498503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55445B-8B11-244E-821B-F97167E11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Globaler Zustand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0E5557-003D-EE47-9FE2-75152CBFBF0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dirty="0" err="1"/>
              <a:t>Redux</a:t>
            </a:r>
            <a:r>
              <a:rPr lang="de-DE" dirty="0"/>
              <a:t> oder </a:t>
            </a:r>
            <a:r>
              <a:rPr lang="de-DE" dirty="0" err="1"/>
              <a:t>Context</a:t>
            </a:r>
            <a:r>
              <a:rPr lang="de-DE" dirty="0"/>
              <a:t>?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hat mehr Features</a:t>
            </a:r>
          </a:p>
          <a:p>
            <a:pPr lvl="1"/>
            <a:r>
              <a:rPr lang="de-DE" dirty="0"/>
              <a:t>Middlewares für </a:t>
            </a:r>
            <a:r>
              <a:rPr lang="de-DE" dirty="0" err="1"/>
              <a:t>Logging</a:t>
            </a:r>
            <a:r>
              <a:rPr lang="de-DE" dirty="0"/>
              <a:t>, Time </a:t>
            </a:r>
            <a:r>
              <a:rPr lang="de-DE" dirty="0" err="1"/>
              <a:t>Travelling</a:t>
            </a:r>
            <a:r>
              <a:rPr lang="de-DE" dirty="0"/>
              <a:t> </a:t>
            </a:r>
            <a:r>
              <a:rPr lang="de-DE" dirty="0" err="1"/>
              <a:t>etc</a:t>
            </a:r>
            <a:endParaRPr lang="de-DE" dirty="0"/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Developer Tools</a:t>
            </a:r>
          </a:p>
          <a:p>
            <a:pPr lvl="1"/>
            <a:r>
              <a:rPr lang="de-DE" dirty="0"/>
              <a:t>Architektur-Modell (</a:t>
            </a:r>
            <a:r>
              <a:rPr lang="de-DE" dirty="0" err="1"/>
              <a:t>Reducer</a:t>
            </a:r>
            <a:r>
              <a:rPr lang="de-DE" dirty="0"/>
              <a:t>, Actions, ...)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ist global, </a:t>
            </a:r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prinzipiell auch für Teil-Anwendungen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einfacher zu bedienen (?)</a:t>
            </a:r>
          </a:p>
          <a:p>
            <a:pPr lvl="1"/>
            <a:r>
              <a:rPr lang="de-DE" dirty="0"/>
              <a:t>Durch Hooks API ist </a:t>
            </a:r>
            <a:r>
              <a:rPr lang="de-DE" dirty="0" err="1"/>
              <a:t>Redux</a:t>
            </a:r>
            <a:r>
              <a:rPr lang="de-DE" dirty="0"/>
              <a:t> aber etwas einfacher geworden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Redux</a:t>
            </a:r>
            <a:r>
              <a:rPr lang="de-DE" b="0" dirty="0">
                <a:solidFill>
                  <a:srgbClr val="36544F"/>
                </a:solidFill>
              </a:rPr>
              <a:t> performanter</a:t>
            </a:r>
          </a:p>
          <a:p>
            <a:pPr lvl="1"/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nur bei Daten, die sich nicht häufig ändern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 err="1">
                <a:solidFill>
                  <a:srgbClr val="36544F"/>
                </a:solidFill>
              </a:rPr>
              <a:t>Context</a:t>
            </a:r>
            <a:r>
              <a:rPr lang="de-DE" b="0" dirty="0">
                <a:solidFill>
                  <a:srgbClr val="36544F"/>
                </a:solidFill>
              </a:rPr>
              <a:t> eher für statische Daten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019EB2A-53E1-CB46-A8D3-A41B0E2A4E4B}"/>
              </a:ext>
            </a:extLst>
          </p:cNvPr>
          <p:cNvSpPr/>
          <p:nvPr/>
        </p:nvSpPr>
        <p:spPr>
          <a:xfrm>
            <a:off x="13526008" y="3429000"/>
            <a:ext cx="76367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/>
              <a:t>Beispiel: </a:t>
            </a:r>
            <a:r>
              <a:rPr lang="de-DE" dirty="0" err="1"/>
              <a:t>ChatPage</a:t>
            </a:r>
            <a:r>
              <a:rPr lang="de-DE" dirty="0"/>
              <a:t> oder Tabs</a:t>
            </a:r>
          </a:p>
          <a:p>
            <a:endParaRPr lang="de-DE" dirty="0"/>
          </a:p>
          <a:p>
            <a:r>
              <a:rPr lang="de-DE" dirty="0"/>
              <a:t>Beispiel: </a:t>
            </a:r>
            <a:r>
              <a:rPr lang="de-DE" dirty="0" err="1"/>
              <a:t>UserStatsPage</a:t>
            </a:r>
            <a:r>
              <a:rPr lang="de-DE" dirty="0"/>
              <a:t> für </a:t>
            </a:r>
            <a:r>
              <a:rPr lang="de-DE" dirty="0" err="1"/>
              <a:t>fetch</a:t>
            </a:r>
            <a:r>
              <a:rPr lang="de-DE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24454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rgbClr val="36544F"/>
          </a:solidFill>
        </a:ln>
      </a:spPr>
      <a:bodyPr rtlCol="0" anchor="ctr"/>
      <a:lstStyle>
        <a:defPPr algn="ctr">
          <a:defRPr dirty="0" err="1" smtClean="0">
            <a:solidFill>
              <a:srgbClr val="36544F"/>
            </a:solidFill>
            <a:latin typeface="Source Sans Pro" panose="020B0503030403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7567</Words>
  <Application>Microsoft Macintosh PowerPoint</Application>
  <PresentationFormat>A4-Papier (210 x 297 mm)</PresentationFormat>
  <Paragraphs>1656</Paragraphs>
  <Slides>114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114</vt:i4>
      </vt:variant>
    </vt:vector>
  </HeadingPairs>
  <TitlesOfParts>
    <vt:vector size="125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OOSE Abendvortrag Online | Mai 2020 | @nilshartmann</vt:lpstr>
      <vt:lpstr>https://nilshartmann.net</vt:lpstr>
      <vt:lpstr>PowerPoint-Präsentation</vt:lpstr>
      <vt:lpstr>Ein Beispiel...</vt:lpstr>
      <vt:lpstr>Zustand in React-Anwendungen</vt:lpstr>
      <vt:lpstr>Ein Beispiel...</vt:lpstr>
      <vt:lpstr>Beispiele Für State</vt:lpstr>
      <vt:lpstr>Beispiele Für State</vt:lpstr>
      <vt:lpstr>Beispiele Für State</vt:lpstr>
      <vt:lpstr>Beispiele Für State</vt:lpstr>
      <vt:lpstr>Beispiele Für State</vt:lpstr>
      <vt:lpstr>Beispiele Für State</vt:lpstr>
      <vt:lpstr>Beispiele Für State</vt:lpstr>
      <vt:lpstr>Eigenschaften von Zustand</vt:lpstr>
      <vt:lpstr>Eigenschaften von Zustand</vt:lpstr>
      <vt:lpstr>Eigenschaften von Zustand</vt:lpstr>
      <vt:lpstr>Eigenschaften von Zustand</vt:lpstr>
      <vt:lpstr>PowerPoint-Präsentation</vt:lpstr>
      <vt:lpstr>Zustand in React anwendungen</vt:lpstr>
      <vt:lpstr>Lokaler State</vt:lpstr>
      <vt:lpstr>Lokaler State</vt:lpstr>
      <vt:lpstr>Custom Hooks zur Verwaltung von State</vt:lpstr>
      <vt:lpstr>Custom Hooks zur Verwaltung von State</vt:lpstr>
      <vt:lpstr>Custom Hooks zur Verwaltung von State</vt:lpstr>
      <vt:lpstr>Custom Hooks zur Verwaltung von State</vt:lpstr>
      <vt:lpstr>Custom Hooks zur Verwaltung von State</vt:lpstr>
      <vt:lpstr>Hooks als Alternative</vt:lpstr>
      <vt:lpstr>Hooks als Alternative</vt:lpstr>
      <vt:lpstr>Custom Hooks zur Verwaltung von State</vt:lpstr>
      <vt:lpstr>Custom Hooks zur Verwaltung von State</vt:lpstr>
      <vt:lpstr>Custom Hooks zur Verwaltung von State</vt:lpstr>
      <vt:lpstr>Custom Hooks zur Verwaltung von State</vt:lpstr>
      <vt:lpstr>State in Hooks</vt:lpstr>
      <vt:lpstr>State in Hooks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useReducer Hook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React Context</vt:lpstr>
      <vt:lpstr>React Context</vt:lpstr>
      <vt:lpstr>React Context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Kommunikation von KOmponenten</vt:lpstr>
      <vt:lpstr>Globale Daten</vt:lpstr>
      <vt:lpstr>React Context</vt:lpstr>
      <vt:lpstr>React Context</vt:lpstr>
      <vt:lpstr>React Context</vt:lpstr>
      <vt:lpstr>React Context</vt:lpstr>
      <vt:lpstr>React Context</vt:lpstr>
      <vt:lpstr>React Context</vt:lpstr>
      <vt:lpstr>React Context</vt:lpstr>
      <vt:lpstr>React Context</vt:lpstr>
      <vt:lpstr>React Context</vt:lpstr>
      <vt:lpstr>React Context</vt:lpstr>
      <vt:lpstr>PowerPoint-Präsentation</vt:lpstr>
      <vt:lpstr>Globale Daten</vt:lpstr>
      <vt:lpstr>Redux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Globaler Zustand</vt:lpstr>
      <vt:lpstr>Redux mit TypeScript</vt:lpstr>
      <vt:lpstr>Redux mit TypeScript</vt:lpstr>
      <vt:lpstr>Redux mit TypeScript</vt:lpstr>
      <vt:lpstr>Redux mit TypeScript</vt:lpstr>
      <vt:lpstr>Redux mit TypeScript</vt:lpstr>
      <vt:lpstr>Redux mit TypeScript</vt:lpstr>
      <vt:lpstr>Redux mit TypeScript</vt:lpstr>
      <vt:lpstr>Redux mit TypeScript</vt:lpstr>
      <vt:lpstr>Redux mit TypeScript</vt:lpstr>
      <vt:lpstr>Redux mit TypeScript</vt:lpstr>
      <vt:lpstr>Redux mit TypeScript</vt:lpstr>
      <vt:lpstr>Redux mit TypeScript</vt:lpstr>
      <vt:lpstr>Ausblick: Redux</vt:lpstr>
      <vt:lpstr>Hintergrund: Render Properties</vt:lpstr>
      <vt:lpstr>https://reacttraining.dev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1013</cp:revision>
  <cp:lastPrinted>2019-09-04T14:49:47Z</cp:lastPrinted>
  <dcterms:created xsi:type="dcterms:W3CDTF">2016-03-28T15:59:53Z</dcterms:created>
  <dcterms:modified xsi:type="dcterms:W3CDTF">2020-05-12T09:08:46Z</dcterms:modified>
</cp:coreProperties>
</file>

<file path=docProps/thumbnail.jpeg>
</file>